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5"/>
  </p:sldMasterIdLst>
  <p:sldIdLst>
    <p:sldId id="256" r:id="rId6"/>
    <p:sldId id="257" r:id="rId7"/>
    <p:sldId id="258" r:id="rId8"/>
    <p:sldId id="259" r:id="rId9"/>
  </p:sldIdLst>
  <p:sldSz cx="9906000" cy="6858000" type="A4"/>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6E4"/>
    <a:srgbClr val="EBF4DC"/>
    <a:srgbClr val="091D31"/>
    <a:srgbClr val="436E10"/>
    <a:srgbClr val="29420A"/>
    <a:srgbClr val="D5E7B7"/>
    <a:srgbClr val="528614"/>
    <a:srgbClr val="5E9917"/>
    <a:srgbClr val="7E9715"/>
    <a:srgbClr val="D3CE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A5D135-6B18-4A6D-823D-F0B949EDA1DA}" vWet="4" dt="2023-01-17T21:40:39.783"/>
    <p1510:client id="{86EDF7F9-2E5E-4F23-B02B-1B208088C296}" v="12" dt="2023-01-17T21:46:29.9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4EBD4BA-1CB1-499A-8E16-17AC67DC07E1}" type="datetimeFigureOut">
              <a:rPr lang="en-NZ" smtClean="0"/>
              <a:t>2/02/2023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093EBA2-AF79-4215-AAB7-EF6EB7E5091C}" type="slidenum">
              <a:rPr lang="en-NZ" smtClean="0"/>
              <a:t>‹#›</a:t>
            </a:fld>
            <a:endParaRPr lang="en-NZ"/>
          </a:p>
        </p:txBody>
      </p:sp>
    </p:spTree>
    <p:extLst>
      <p:ext uri="{BB962C8B-B14F-4D97-AF65-F5344CB8AC3E}">
        <p14:creationId xmlns:p14="http://schemas.microsoft.com/office/powerpoint/2010/main" val="248798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EBD4BA-1CB1-499A-8E16-17AC67DC07E1}" type="datetimeFigureOut">
              <a:rPr lang="en-NZ" smtClean="0"/>
              <a:t>2/02/2023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093EBA2-AF79-4215-AAB7-EF6EB7E5091C}" type="slidenum">
              <a:rPr lang="en-NZ" smtClean="0"/>
              <a:t>‹#›</a:t>
            </a:fld>
            <a:endParaRPr lang="en-NZ"/>
          </a:p>
        </p:txBody>
      </p:sp>
    </p:spTree>
    <p:extLst>
      <p:ext uri="{BB962C8B-B14F-4D97-AF65-F5344CB8AC3E}">
        <p14:creationId xmlns:p14="http://schemas.microsoft.com/office/powerpoint/2010/main" val="59223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EBD4BA-1CB1-499A-8E16-17AC67DC07E1}" type="datetimeFigureOut">
              <a:rPr lang="en-NZ" smtClean="0"/>
              <a:t>2/02/2023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093EBA2-AF79-4215-AAB7-EF6EB7E5091C}" type="slidenum">
              <a:rPr lang="en-NZ" smtClean="0"/>
              <a:t>‹#›</a:t>
            </a:fld>
            <a:endParaRPr lang="en-NZ"/>
          </a:p>
        </p:txBody>
      </p:sp>
    </p:spTree>
    <p:extLst>
      <p:ext uri="{BB962C8B-B14F-4D97-AF65-F5344CB8AC3E}">
        <p14:creationId xmlns:p14="http://schemas.microsoft.com/office/powerpoint/2010/main" val="130516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EBD4BA-1CB1-499A-8E16-17AC67DC07E1}" type="datetimeFigureOut">
              <a:rPr lang="en-NZ" smtClean="0"/>
              <a:t>2/02/2023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093EBA2-AF79-4215-AAB7-EF6EB7E5091C}" type="slidenum">
              <a:rPr lang="en-NZ" smtClean="0"/>
              <a:t>‹#›</a:t>
            </a:fld>
            <a:endParaRPr lang="en-NZ"/>
          </a:p>
        </p:txBody>
      </p:sp>
    </p:spTree>
    <p:extLst>
      <p:ext uri="{BB962C8B-B14F-4D97-AF65-F5344CB8AC3E}">
        <p14:creationId xmlns:p14="http://schemas.microsoft.com/office/powerpoint/2010/main" val="3671600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EBD4BA-1CB1-499A-8E16-17AC67DC07E1}" type="datetimeFigureOut">
              <a:rPr lang="en-NZ" smtClean="0"/>
              <a:t>2/02/2023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093EBA2-AF79-4215-AAB7-EF6EB7E5091C}" type="slidenum">
              <a:rPr lang="en-NZ" smtClean="0"/>
              <a:t>‹#›</a:t>
            </a:fld>
            <a:endParaRPr lang="en-NZ"/>
          </a:p>
        </p:txBody>
      </p:sp>
    </p:spTree>
    <p:extLst>
      <p:ext uri="{BB962C8B-B14F-4D97-AF65-F5344CB8AC3E}">
        <p14:creationId xmlns:p14="http://schemas.microsoft.com/office/powerpoint/2010/main" val="3673554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EBD4BA-1CB1-499A-8E16-17AC67DC07E1}" type="datetimeFigureOut">
              <a:rPr lang="en-NZ" smtClean="0"/>
              <a:t>2/02/2023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093EBA2-AF79-4215-AAB7-EF6EB7E5091C}" type="slidenum">
              <a:rPr lang="en-NZ" smtClean="0"/>
              <a:t>‹#›</a:t>
            </a:fld>
            <a:endParaRPr lang="en-NZ"/>
          </a:p>
        </p:txBody>
      </p:sp>
    </p:spTree>
    <p:extLst>
      <p:ext uri="{BB962C8B-B14F-4D97-AF65-F5344CB8AC3E}">
        <p14:creationId xmlns:p14="http://schemas.microsoft.com/office/powerpoint/2010/main" val="61111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EBD4BA-1CB1-499A-8E16-17AC67DC07E1}" type="datetimeFigureOut">
              <a:rPr lang="en-NZ" smtClean="0"/>
              <a:t>2/02/2023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093EBA2-AF79-4215-AAB7-EF6EB7E5091C}" type="slidenum">
              <a:rPr lang="en-NZ" smtClean="0"/>
              <a:t>‹#›</a:t>
            </a:fld>
            <a:endParaRPr lang="en-NZ"/>
          </a:p>
        </p:txBody>
      </p:sp>
    </p:spTree>
    <p:extLst>
      <p:ext uri="{BB962C8B-B14F-4D97-AF65-F5344CB8AC3E}">
        <p14:creationId xmlns:p14="http://schemas.microsoft.com/office/powerpoint/2010/main" val="2580701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EBD4BA-1CB1-499A-8E16-17AC67DC07E1}" type="datetimeFigureOut">
              <a:rPr lang="en-NZ" smtClean="0"/>
              <a:t>2/02/2023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093EBA2-AF79-4215-AAB7-EF6EB7E5091C}" type="slidenum">
              <a:rPr lang="en-NZ" smtClean="0"/>
              <a:t>‹#›</a:t>
            </a:fld>
            <a:endParaRPr lang="en-NZ"/>
          </a:p>
        </p:txBody>
      </p:sp>
    </p:spTree>
    <p:extLst>
      <p:ext uri="{BB962C8B-B14F-4D97-AF65-F5344CB8AC3E}">
        <p14:creationId xmlns:p14="http://schemas.microsoft.com/office/powerpoint/2010/main" val="699126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BD4BA-1CB1-499A-8E16-17AC67DC07E1}" type="datetimeFigureOut">
              <a:rPr lang="en-NZ" smtClean="0"/>
              <a:t>2/02/2023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093EBA2-AF79-4215-AAB7-EF6EB7E5091C}" type="slidenum">
              <a:rPr lang="en-NZ" smtClean="0"/>
              <a:t>‹#›</a:t>
            </a:fld>
            <a:endParaRPr lang="en-NZ"/>
          </a:p>
        </p:txBody>
      </p:sp>
    </p:spTree>
    <p:extLst>
      <p:ext uri="{BB962C8B-B14F-4D97-AF65-F5344CB8AC3E}">
        <p14:creationId xmlns:p14="http://schemas.microsoft.com/office/powerpoint/2010/main" val="142134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EBD4BA-1CB1-499A-8E16-17AC67DC07E1}" type="datetimeFigureOut">
              <a:rPr lang="en-NZ" smtClean="0"/>
              <a:t>2/02/2023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093EBA2-AF79-4215-AAB7-EF6EB7E5091C}" type="slidenum">
              <a:rPr lang="en-NZ" smtClean="0"/>
              <a:t>‹#›</a:t>
            </a:fld>
            <a:endParaRPr lang="en-NZ"/>
          </a:p>
        </p:txBody>
      </p:sp>
    </p:spTree>
    <p:extLst>
      <p:ext uri="{BB962C8B-B14F-4D97-AF65-F5344CB8AC3E}">
        <p14:creationId xmlns:p14="http://schemas.microsoft.com/office/powerpoint/2010/main" val="165324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EBD4BA-1CB1-499A-8E16-17AC67DC07E1}" type="datetimeFigureOut">
              <a:rPr lang="en-NZ" smtClean="0"/>
              <a:t>2/02/2023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093EBA2-AF79-4215-AAB7-EF6EB7E5091C}" type="slidenum">
              <a:rPr lang="en-NZ" smtClean="0"/>
              <a:t>‹#›</a:t>
            </a:fld>
            <a:endParaRPr lang="en-NZ"/>
          </a:p>
        </p:txBody>
      </p:sp>
    </p:spTree>
    <p:extLst>
      <p:ext uri="{BB962C8B-B14F-4D97-AF65-F5344CB8AC3E}">
        <p14:creationId xmlns:p14="http://schemas.microsoft.com/office/powerpoint/2010/main" val="20620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BD4BA-1CB1-499A-8E16-17AC67DC07E1}" type="datetimeFigureOut">
              <a:rPr lang="en-NZ" smtClean="0"/>
              <a:t>2/02/2023</a:t>
            </a:fld>
            <a:endParaRPr lang="en-NZ"/>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93EBA2-AF79-4215-AAB7-EF6EB7E5091C}" type="slidenum">
              <a:rPr lang="en-NZ" smtClean="0"/>
              <a:t>‹#›</a:t>
            </a:fld>
            <a:endParaRPr lang="en-NZ"/>
          </a:p>
        </p:txBody>
      </p:sp>
    </p:spTree>
    <p:extLst>
      <p:ext uri="{BB962C8B-B14F-4D97-AF65-F5344CB8AC3E}">
        <p14:creationId xmlns:p14="http://schemas.microsoft.com/office/powerpoint/2010/main" val="21194575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ublicservice.govt.nz/system/central-government-organisations/" TargetMode="External"/><Relationship Id="rId2" Type="http://schemas.openxmlformats.org/officeDocument/2006/relationships/hyperlink" Target="https://www.publicservice.govt.nz/system/crown-entities/"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hyperlink" Target="https://www.publicservice.govt.nz/resources/guidance-depts-crown-entiti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ublicservice.govt.nz/assets/SSC-Site-Assets/System-and-Agency-Performance/Enduring-Letter-of-Expectations-to-statutory-Crown-entities-2019.pdf" TargetMode="External"/><Relationship Id="rId7" Type="http://schemas.openxmlformats.org/officeDocument/2006/relationships/image" Target="../media/image4.png"/><Relationship Id="rId2" Type="http://schemas.openxmlformats.org/officeDocument/2006/relationships/hyperlink" Target="https://www.publicservice.govt.nz/assets/Legacy/resources/performance-levers-for-ministers-A3.pdf" TargetMode="External"/><Relationship Id="rId1" Type="http://schemas.openxmlformats.org/officeDocument/2006/relationships/slideLayout" Target="../slideLayouts/slideLayout2.xml"/><Relationship Id="rId6" Type="http://schemas.openxmlformats.org/officeDocument/2006/relationships/hyperlink" Target="http://www.publicservice.govt.nz/our-work/crown-entities/" TargetMode="External"/><Relationship Id="rId5" Type="http://schemas.openxmlformats.org/officeDocument/2006/relationships/image" Target="../media/image3.png"/><Relationship Id="rId4" Type="http://schemas.openxmlformats.org/officeDocument/2006/relationships/hyperlink" Target="https://www.publicservice.govt.nz/resources/it-takes-three-operating-expectations-framewor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E80FFB-0E32-40ED-A9E2-C60648339FA7}"/>
              </a:ext>
            </a:extLst>
          </p:cNvPr>
          <p:cNvSpPr/>
          <p:nvPr/>
        </p:nvSpPr>
        <p:spPr>
          <a:xfrm>
            <a:off x="0" y="0"/>
            <a:ext cx="9906000" cy="801385"/>
          </a:xfrm>
          <a:prstGeom prst="rect">
            <a:avLst/>
          </a:prstGeom>
          <a:gradFill flip="none" rotWithShape="1">
            <a:gsLst>
              <a:gs pos="0">
                <a:srgbClr val="091D31"/>
              </a:gs>
              <a:gs pos="100000">
                <a:srgbClr val="436E1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92075">
              <a:lnSpc>
                <a:spcPct val="90000"/>
              </a:lnSpc>
            </a:pPr>
            <a:r>
              <a:rPr lang="en-NZ" sz="2400" b="1">
                <a:solidFill>
                  <a:srgbClr val="FFFFFF"/>
                </a:solidFill>
                <a:ea typeface="Times New Roman" panose="02020603050405020304" pitchFamily="18" charset="0"/>
                <a:cs typeface="Times New Roman" panose="02020603050405020304" pitchFamily="18" charset="0"/>
              </a:rPr>
              <a:t>Statutory Crown entities</a:t>
            </a:r>
            <a:endParaRPr lang="en-NZ" sz="1050">
              <a:ea typeface="Times New Roman" panose="02020603050405020304" pitchFamily="18" charset="0"/>
              <a:cs typeface="Times New Roman" panose="02020603050405020304" pitchFamily="18" charset="0"/>
            </a:endParaRPr>
          </a:p>
          <a:p>
            <a:pPr marL="92075">
              <a:lnSpc>
                <a:spcPct val="90000"/>
              </a:lnSpc>
              <a:spcAft>
                <a:spcPts val="800"/>
              </a:spcAft>
            </a:pPr>
            <a:r>
              <a:rPr lang="en-NZ" sz="2400">
                <a:solidFill>
                  <a:srgbClr val="FFFFFF"/>
                </a:solidFill>
                <a:ea typeface="Times New Roman" panose="02020603050405020304" pitchFamily="18" charset="0"/>
                <a:cs typeface="Times New Roman" panose="02020603050405020304" pitchFamily="18" charset="0"/>
              </a:rPr>
              <a:t>Your role as responsible minister </a:t>
            </a:r>
            <a:endParaRPr lang="en-NZ" sz="110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44E80BF-5A26-46D1-A51E-8875443FAE6E}"/>
              </a:ext>
            </a:extLst>
          </p:cNvPr>
          <p:cNvSpPr txBox="1"/>
          <p:nvPr/>
        </p:nvSpPr>
        <p:spPr>
          <a:xfrm>
            <a:off x="73183" y="929162"/>
            <a:ext cx="3051017" cy="1015663"/>
          </a:xfrm>
          <a:prstGeom prst="rect">
            <a:avLst/>
          </a:prstGeom>
          <a:noFill/>
        </p:spPr>
        <p:txBody>
          <a:bodyPr wrap="square">
            <a:spAutoFit/>
          </a:bodyPr>
          <a:lstStyle/>
          <a:p>
            <a:pPr>
              <a:spcBef>
                <a:spcPts val="40"/>
              </a:spcBef>
            </a:pPr>
            <a:r>
              <a:rPr lang="en-NZ" sz="1200" spc="-20">
                <a:latin typeface="Source Sans Pro" panose="020B0503030403020204" pitchFamily="34" charset="0"/>
                <a:ea typeface="Ideal Sans Book"/>
                <a:cs typeface="Ideal Sans Book"/>
              </a:rPr>
              <a:t>This document summarises </a:t>
            </a:r>
            <a:r>
              <a:rPr lang="en-NZ" sz="1200" spc="-25">
                <a:latin typeface="Source Sans Pro" panose="020B0503030403020204" pitchFamily="34" charset="0"/>
                <a:ea typeface="Ideal Sans Book"/>
                <a:cs typeface="Ideal Sans Book"/>
              </a:rPr>
              <a:t>your </a:t>
            </a:r>
            <a:r>
              <a:rPr lang="en-NZ" sz="1200" spc="-20">
                <a:latin typeface="Source Sans Pro" panose="020B0503030403020204" pitchFamily="34" charset="0"/>
                <a:ea typeface="Ideal Sans Book"/>
                <a:cs typeface="Ideal Sans Book"/>
              </a:rPr>
              <a:t>role </a:t>
            </a:r>
            <a:r>
              <a:rPr lang="en-NZ" sz="1200">
                <a:latin typeface="Source Sans Pro" panose="020B0503030403020204" pitchFamily="34" charset="0"/>
                <a:ea typeface="Ideal Sans Book"/>
                <a:cs typeface="Ideal Sans Book"/>
              </a:rPr>
              <a:t>as a </a:t>
            </a:r>
            <a:r>
              <a:rPr lang="en-NZ" sz="1200" spc="-25">
                <a:latin typeface="Source Sans Pro" panose="020B0503030403020204" pitchFamily="34" charset="0"/>
                <a:ea typeface="Ideal Sans Book"/>
                <a:cs typeface="Ideal Sans Book"/>
              </a:rPr>
              <a:t>responsible </a:t>
            </a:r>
            <a:r>
              <a:rPr lang="en-NZ" sz="1200" spc="-20">
                <a:latin typeface="Source Sans Pro" panose="020B0503030403020204" pitchFamily="34" charset="0"/>
                <a:ea typeface="Ideal Sans Book"/>
                <a:cs typeface="Ideal Sans Book"/>
              </a:rPr>
              <a:t>minister for </a:t>
            </a:r>
            <a:r>
              <a:rPr lang="en-NZ" sz="1200">
                <a:latin typeface="Source Sans Pro" panose="020B0503030403020204" pitchFamily="34" charset="0"/>
                <a:ea typeface="Ideal Sans Book"/>
                <a:cs typeface="Ideal Sans Book"/>
              </a:rPr>
              <a:t>a statutory </a:t>
            </a:r>
            <a:r>
              <a:rPr lang="en-NZ" sz="1200" spc="-25">
                <a:latin typeface="Source Sans Pro" panose="020B0503030403020204" pitchFamily="34" charset="0"/>
                <a:ea typeface="Ideal Sans Book"/>
                <a:cs typeface="Ideal Sans Book"/>
              </a:rPr>
              <a:t>Crown </a:t>
            </a:r>
            <a:r>
              <a:rPr lang="en-NZ" sz="1200" spc="-30">
                <a:latin typeface="Source Sans Pro" panose="020B0503030403020204" pitchFamily="34" charset="0"/>
                <a:ea typeface="Ideal Sans Book"/>
                <a:cs typeface="Ideal Sans Book"/>
              </a:rPr>
              <a:t>entity. </a:t>
            </a:r>
            <a:r>
              <a:rPr lang="en-NZ" sz="1200" spc="-20">
                <a:latin typeface="Source Sans Pro" panose="020B0503030403020204" pitchFamily="34" charset="0"/>
                <a:ea typeface="Ideal Sans Book"/>
                <a:cs typeface="Ideal Sans Book"/>
              </a:rPr>
              <a:t>Further </a:t>
            </a:r>
            <a:r>
              <a:rPr lang="en-NZ" sz="1200" spc="-25">
                <a:latin typeface="Source Sans Pro" panose="020B0503030403020204" pitchFamily="34" charset="0"/>
                <a:ea typeface="Ideal Sans Book"/>
                <a:cs typeface="Ideal Sans Book"/>
              </a:rPr>
              <a:t>information </a:t>
            </a:r>
            <a:r>
              <a:rPr lang="en-NZ" sz="1200" spc="-15">
                <a:latin typeface="Source Sans Pro" panose="020B0503030403020204" pitchFamily="34" charset="0"/>
                <a:ea typeface="Ideal Sans Book"/>
                <a:cs typeface="Ideal Sans Book"/>
              </a:rPr>
              <a:t>is </a:t>
            </a:r>
            <a:r>
              <a:rPr lang="en-NZ" sz="1200" spc="-25">
                <a:latin typeface="Source Sans Pro" panose="020B0503030403020204" pitchFamily="34" charset="0"/>
                <a:ea typeface="Ideal Sans Book"/>
                <a:cs typeface="Ideal Sans Book"/>
              </a:rPr>
              <a:t>available on the </a:t>
            </a:r>
            <a:r>
              <a:rPr lang="en-NZ" sz="1200" spc="-70">
                <a:latin typeface="Source Sans Pro" panose="020B0503030403020204" pitchFamily="34" charset="0"/>
                <a:ea typeface="Ideal Sans Book"/>
                <a:cs typeface="Ideal Sans Book"/>
              </a:rPr>
              <a:t>Te </a:t>
            </a:r>
            <a:r>
              <a:rPr lang="en-NZ" sz="1200" spc="-20">
                <a:latin typeface="Source Sans Pro" panose="020B0503030403020204" pitchFamily="34" charset="0"/>
                <a:ea typeface="Ideal Sans Book"/>
                <a:cs typeface="Ideal Sans Book"/>
              </a:rPr>
              <a:t>Kawa </a:t>
            </a:r>
            <a:r>
              <a:rPr lang="en-NZ" sz="1200" spc="-15">
                <a:latin typeface="Source Sans Pro" panose="020B0503030403020204" pitchFamily="34" charset="0"/>
                <a:ea typeface="Ideal Sans Book"/>
                <a:cs typeface="Ideal Sans Book"/>
              </a:rPr>
              <a:t>Mataaho </a:t>
            </a:r>
            <a:r>
              <a:rPr lang="en-NZ" sz="1200" spc="-20">
                <a:latin typeface="Source Sans Pro" panose="020B0503030403020204" pitchFamily="34" charset="0"/>
                <a:ea typeface="Ideal Sans Book"/>
                <a:cs typeface="Ideal Sans Book"/>
              </a:rPr>
              <a:t>Public </a:t>
            </a:r>
            <a:r>
              <a:rPr lang="en-NZ" sz="1200">
                <a:latin typeface="Source Sans Pro" panose="020B0503030403020204" pitchFamily="34" charset="0"/>
                <a:ea typeface="Ideal Sans Book"/>
                <a:cs typeface="Ideal Sans Book"/>
              </a:rPr>
              <a:t>Service </a:t>
            </a:r>
            <a:r>
              <a:rPr lang="en-NZ" sz="1200" spc="-20">
                <a:latin typeface="Source Sans Pro" panose="020B0503030403020204" pitchFamily="34" charset="0"/>
                <a:ea typeface="Ideal Sans Book"/>
                <a:cs typeface="Ideal Sans Book"/>
              </a:rPr>
              <a:t>Commission </a:t>
            </a:r>
            <a:r>
              <a:rPr lang="en-NZ" sz="1200" spc="-25">
                <a:latin typeface="Source Sans Pro" panose="020B0503030403020204" pitchFamily="34" charset="0"/>
                <a:ea typeface="Ideal Sans Book"/>
                <a:cs typeface="Ideal Sans Book"/>
                <a:hlinkClick r:id="rId2"/>
              </a:rPr>
              <a:t>website</a:t>
            </a:r>
            <a:r>
              <a:rPr lang="en-NZ" sz="1200" spc="-25">
                <a:latin typeface="Source Sans Pro" panose="020B0503030403020204" pitchFamily="34" charset="0"/>
                <a:ea typeface="Ideal Sans Book"/>
                <a:cs typeface="Ideal Sans Book"/>
              </a:rPr>
              <a:t>.</a:t>
            </a:r>
            <a:endParaRPr lang="en-NZ" sz="1200">
              <a:latin typeface="Source Sans Pro" panose="020B0503030403020204" pitchFamily="34" charset="0"/>
              <a:ea typeface="Ideal Sans Book"/>
              <a:cs typeface="Ideal Sans Book"/>
            </a:endParaRPr>
          </a:p>
        </p:txBody>
      </p:sp>
      <p:sp>
        <p:nvSpPr>
          <p:cNvPr id="8" name="AutoShape 2">
            <a:extLst>
              <a:ext uri="{FF2B5EF4-FFF2-40B4-BE49-F238E27FC236}">
                <a16:creationId xmlns:a16="http://schemas.microsoft.com/office/drawing/2014/main" id="{EB301DAC-E0C6-4D4B-A2FD-99267D5DC5BD}"/>
              </a:ext>
            </a:extLst>
          </p:cNvPr>
          <p:cNvSpPr>
            <a:spLocks noChangeArrowheads="1"/>
          </p:cNvSpPr>
          <p:nvPr/>
        </p:nvSpPr>
        <p:spPr bwMode="auto">
          <a:xfrm>
            <a:off x="6830900" y="801385"/>
            <a:ext cx="3108721" cy="6056615"/>
          </a:xfrm>
          <a:prstGeom prst="roundRect">
            <a:avLst>
              <a:gd name="adj" fmla="val 0"/>
            </a:avLst>
          </a:prstGeom>
          <a:solidFill>
            <a:srgbClr val="EBF4DC"/>
          </a:solidFill>
          <a:ln>
            <a:noFill/>
          </a:ln>
        </p:spPr>
        <p:txBody>
          <a:bodyPr vert="horz" wrap="square" lIns="144000" tIns="144000" rIns="144000" bIns="144000" numCol="1" anchor="t" anchorCtr="0" compatLnSpc="1">
            <a:prstTxWarp prst="textNoShape">
              <a:avLst/>
            </a:prstTxWarp>
          </a:bodyPr>
          <a:lstStyle/>
          <a:p>
            <a:pPr defTabSz="914400" eaLnBrk="0" fontAlgn="base" hangingPunct="0">
              <a:spcAft>
                <a:spcPts val="500"/>
              </a:spcAft>
            </a:pPr>
            <a:r>
              <a:rPr lang="en-NZ" altLang="en-US" sz="1600" b="1">
                <a:latin typeface="Source Sans Pro" panose="020B0503030403020204" pitchFamily="34" charset="0"/>
              </a:rPr>
              <a:t>Success factors for you</a:t>
            </a:r>
          </a:p>
          <a:p>
            <a:pPr marL="180975" lvl="1" indent="-171450" defTabSz="914400" eaLnBrk="0" fontAlgn="base" hangingPunct="0">
              <a:spcBef>
                <a:spcPts val="563"/>
              </a:spcBef>
              <a:spcAft>
                <a:spcPts val="500"/>
              </a:spcAft>
              <a:buClr>
                <a:srgbClr val="202A3D"/>
              </a:buClr>
              <a:buFont typeface="Arial" panose="020B0604020202020204" pitchFamily="34" charset="0"/>
              <a:buChar char="•"/>
            </a:pPr>
            <a:r>
              <a:rPr lang="en-NZ" altLang="en-US" sz="1200">
                <a:latin typeface="Source Sans Pro" panose="020B0503030403020204" pitchFamily="34" charset="0"/>
              </a:rPr>
              <a:t>The entity delivers outcomes and services prioritised by government.</a:t>
            </a:r>
          </a:p>
          <a:p>
            <a:pPr marL="180975" lvl="1" indent="-171450" defTabSz="914400" eaLnBrk="0" fontAlgn="base" hangingPunct="0">
              <a:spcBef>
                <a:spcPts val="275"/>
              </a:spcBef>
              <a:spcAft>
                <a:spcPts val="500"/>
              </a:spcAft>
              <a:buClr>
                <a:srgbClr val="202A3D"/>
              </a:buClr>
              <a:buFont typeface="Arial" panose="020B0604020202020204" pitchFamily="34" charset="0"/>
              <a:buChar char="•"/>
            </a:pPr>
            <a:r>
              <a:rPr lang="en-NZ" altLang="en-US" sz="1200">
                <a:latin typeface="Source Sans Pro" panose="020B0503030403020204" pitchFamily="34" charset="0"/>
              </a:rPr>
              <a:t>The entity works with others to achieve outcomes for New Zealanders.</a:t>
            </a:r>
          </a:p>
          <a:p>
            <a:pPr marL="180975" lvl="1" indent="-171450" defTabSz="914400" eaLnBrk="0" fontAlgn="base" hangingPunct="0">
              <a:spcBef>
                <a:spcPts val="275"/>
              </a:spcBef>
              <a:spcAft>
                <a:spcPts val="500"/>
              </a:spcAft>
              <a:buClr>
                <a:srgbClr val="202A3D"/>
              </a:buClr>
              <a:buFont typeface="Arial" panose="020B0604020202020204" pitchFamily="34" charset="0"/>
              <a:buChar char="•"/>
            </a:pPr>
            <a:r>
              <a:rPr lang="en-NZ" altLang="en-US" sz="1200">
                <a:latin typeface="Source Sans Pro" panose="020B0503030403020204" pitchFamily="34" charset="0"/>
              </a:rPr>
              <a:t>Monitor is focused on your priorities and maintains constructive high trust relationship with the chair.</a:t>
            </a:r>
          </a:p>
          <a:p>
            <a:pPr marL="180975" indent="-171450" defTabSz="914400" eaLnBrk="0" fontAlgn="base" hangingPunct="0">
              <a:spcBef>
                <a:spcPct val="0"/>
              </a:spcBef>
              <a:spcAft>
                <a:spcPts val="500"/>
              </a:spcAft>
              <a:buClr>
                <a:srgbClr val="202A3D"/>
              </a:buClr>
              <a:buFont typeface="Arial" panose="020B0604020202020204" pitchFamily="34" charset="0"/>
              <a:buChar char="•"/>
            </a:pPr>
            <a:r>
              <a:rPr lang="en-NZ" altLang="en-US" sz="1200">
                <a:latin typeface="Source Sans Pro" panose="020B0503030403020204" pitchFamily="34" charset="0"/>
              </a:rPr>
              <a:t>Board member recruitment results in diverse field of candidates.</a:t>
            </a:r>
          </a:p>
          <a:p>
            <a:pPr marL="180975" indent="-171450" defTabSz="914400" eaLnBrk="0" fontAlgn="base" hangingPunct="0">
              <a:spcBef>
                <a:spcPct val="0"/>
              </a:spcBef>
              <a:spcAft>
                <a:spcPts val="500"/>
              </a:spcAft>
              <a:buClr>
                <a:srgbClr val="202A3D"/>
              </a:buClr>
              <a:buFont typeface="Arial" panose="020B0604020202020204" pitchFamily="34" charset="0"/>
              <a:buChar char="•"/>
            </a:pPr>
            <a:r>
              <a:rPr lang="en-NZ" altLang="en-US" sz="1200">
                <a:latin typeface="Source Sans Pro" panose="020B0503030403020204" pitchFamily="34" charset="0"/>
              </a:rPr>
              <a:t>Set clear expectations of the chair, including credible and timely performance measurement, inclusive leadership and decision-making, developing board capability and working constructively with you and the monitor.</a:t>
            </a:r>
          </a:p>
          <a:p>
            <a:pPr marL="180975" indent="-171450" defTabSz="914400" eaLnBrk="0" fontAlgn="base" hangingPunct="0">
              <a:spcBef>
                <a:spcPct val="0"/>
              </a:spcBef>
              <a:spcAft>
                <a:spcPts val="500"/>
              </a:spcAft>
              <a:buClr>
                <a:srgbClr val="202A3D"/>
              </a:buClr>
              <a:buFont typeface="Arial" panose="020B0604020202020204" pitchFamily="34" charset="0"/>
              <a:buChar char="•"/>
            </a:pPr>
            <a:r>
              <a:rPr lang="en-NZ" altLang="en-US" sz="1200">
                <a:latin typeface="Source Sans Pro" panose="020B0503030403020204" pitchFamily="34" charset="0"/>
              </a:rPr>
              <a:t>Robust risk management and ‘no surprises’.</a:t>
            </a:r>
          </a:p>
          <a:p>
            <a:pPr marL="180975" lvl="1" indent="-171450" defTabSz="914400" eaLnBrk="0" fontAlgn="base" hangingPunct="0">
              <a:spcBef>
                <a:spcPts val="275"/>
              </a:spcBef>
              <a:spcAft>
                <a:spcPts val="500"/>
              </a:spcAft>
              <a:buClr>
                <a:srgbClr val="202A3D"/>
              </a:buClr>
              <a:buFont typeface="Arial" panose="020B0604020202020204" pitchFamily="34" charset="0"/>
              <a:buChar char="•"/>
            </a:pPr>
            <a:r>
              <a:rPr lang="en-NZ" altLang="en-US" sz="1200">
                <a:latin typeface="Source Sans Pro" panose="020B0503030403020204" pitchFamily="34" charset="0"/>
              </a:rPr>
              <a:t>Board goes about its work in a spirit of service to everyone in our community and with integrity and care.</a:t>
            </a:r>
          </a:p>
          <a:p>
            <a:pPr marL="180975" indent="-171450" defTabSz="914400" eaLnBrk="0" fontAlgn="base" hangingPunct="0">
              <a:spcBef>
                <a:spcPct val="0"/>
              </a:spcBef>
              <a:spcAft>
                <a:spcPts val="500"/>
              </a:spcAft>
              <a:buClr>
                <a:srgbClr val="202A3D"/>
              </a:buClr>
              <a:buFont typeface="Arial" panose="020B0604020202020204" pitchFamily="34" charset="0"/>
              <a:buChar char="•"/>
            </a:pPr>
            <a:r>
              <a:rPr lang="en-NZ" altLang="en-US" sz="1200">
                <a:latin typeface="Source Sans Pro" panose="020B0503030403020204" pitchFamily="34" charset="0"/>
              </a:rPr>
              <a:t>Levers are used to get the performance you want.</a:t>
            </a:r>
          </a:p>
          <a:p>
            <a:pPr marL="180975" indent="-171450" defTabSz="914400" eaLnBrk="0" fontAlgn="base" hangingPunct="0">
              <a:spcBef>
                <a:spcPct val="0"/>
              </a:spcBef>
              <a:spcAft>
                <a:spcPts val="500"/>
              </a:spcAft>
              <a:buClr>
                <a:srgbClr val="202A3D"/>
              </a:buClr>
              <a:buFont typeface="Arial" panose="020B0604020202020204" pitchFamily="34" charset="0"/>
              <a:buChar char="•"/>
            </a:pPr>
            <a:r>
              <a:rPr lang="en-NZ" altLang="en-US" sz="1200">
                <a:latin typeface="Source Sans Pro" panose="020B0503030403020204" pitchFamily="34" charset="0"/>
              </a:rPr>
              <a:t>High-trust relationships between all three parties.</a:t>
            </a:r>
          </a:p>
          <a:p>
            <a:pPr marL="180975" indent="-171450" defTabSz="914400" eaLnBrk="0" fontAlgn="base" hangingPunct="0">
              <a:spcBef>
                <a:spcPct val="0"/>
              </a:spcBef>
              <a:spcAft>
                <a:spcPts val="500"/>
              </a:spcAft>
              <a:buClr>
                <a:srgbClr val="202A3D"/>
              </a:buClr>
              <a:buFont typeface="Arial" panose="020B0604020202020204" pitchFamily="34" charset="0"/>
              <a:buChar char="•"/>
            </a:pPr>
            <a:r>
              <a:rPr lang="en-NZ" altLang="en-US" sz="1200">
                <a:latin typeface="Source Sans Pro" panose="020B0503030403020204" pitchFamily="34" charset="0"/>
              </a:rPr>
              <a:t>Clarity about roles and responsibilities.</a:t>
            </a:r>
            <a:endParaRPr lang="en-US" altLang="en-US" sz="1200">
              <a:latin typeface="Arial" panose="020B0604020202020204" pitchFamily="34" charset="0"/>
            </a:endParaRPr>
          </a:p>
        </p:txBody>
      </p:sp>
      <p:sp>
        <p:nvSpPr>
          <p:cNvPr id="9" name="AutoShape 3">
            <a:extLst>
              <a:ext uri="{FF2B5EF4-FFF2-40B4-BE49-F238E27FC236}">
                <a16:creationId xmlns:a16="http://schemas.microsoft.com/office/drawing/2014/main" id="{F9AA6BB2-AD06-4FA6-8DD4-DF2C0C269D66}"/>
              </a:ext>
            </a:extLst>
          </p:cNvPr>
          <p:cNvSpPr>
            <a:spLocks noChangeArrowheads="1"/>
          </p:cNvSpPr>
          <p:nvPr/>
        </p:nvSpPr>
        <p:spPr bwMode="auto">
          <a:xfrm>
            <a:off x="2114848" y="2162713"/>
            <a:ext cx="2475140" cy="564718"/>
          </a:xfrm>
          <a:prstGeom prst="roundRect">
            <a:avLst>
              <a:gd name="adj" fmla="val 16667"/>
            </a:avLst>
          </a:prstGeom>
          <a:solidFill>
            <a:schemeClr val="bg1">
              <a:lumMod val="85000"/>
            </a:schemeClr>
          </a:solidFill>
          <a:ln w="25400">
            <a:no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buClrTx/>
              <a:buSzTx/>
              <a:buFontTx/>
              <a:buNone/>
              <a:tabLst/>
            </a:pPr>
            <a:r>
              <a:rPr kumimoji="0" lang="en-NZ" altLang="en-US" sz="1400" b="1" i="0" u="none" strike="noStrike" cap="none" normalizeH="0" baseline="0">
                <a:ln>
                  <a:noFill/>
                </a:ln>
                <a:effectLst/>
                <a:latin typeface="Source Sans Pro" panose="020B0503030403020204" pitchFamily="34" charset="0"/>
              </a:rPr>
              <a:t>Parliament</a:t>
            </a:r>
            <a:endParaRPr kumimoji="0" lang="en-NZ" altLang="en-US" sz="1400" b="0" i="0" u="none" strike="noStrike" cap="none" normalizeH="0" baseline="0">
              <a:ln>
                <a:noFill/>
              </a:ln>
              <a:effectLst/>
              <a:latin typeface="Source Sans Pro" panose="020B0503030403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kumimoji="0" lang="en-NZ" altLang="en-US" sz="1400" b="0" i="0" u="none" strike="noStrike" cap="none" normalizeH="0" baseline="0">
                <a:ln>
                  <a:noFill/>
                </a:ln>
                <a:effectLst/>
                <a:latin typeface="Source Sans Pro" panose="020B0503030403020204" pitchFamily="34" charset="0"/>
              </a:rPr>
              <a:t>(including select committees)</a:t>
            </a:r>
            <a:br>
              <a:rPr kumimoji="0" lang="en-NZ" altLang="en-US" sz="1400" b="0" i="0" u="none" strike="noStrike" cap="none" normalizeH="0" baseline="0">
                <a:ln>
                  <a:noFill/>
                </a:ln>
                <a:effectLst/>
                <a:latin typeface="Times New Roman" panose="02020603050405020304" pitchFamily="18" charset="0"/>
              </a:rPr>
            </a:br>
            <a:endParaRPr kumimoji="0" lang="en-US" altLang="en-US" sz="2400" b="0" i="0" u="none" strike="noStrike" cap="none" normalizeH="0" baseline="0">
              <a:ln>
                <a:noFill/>
              </a:ln>
              <a:effectLst/>
              <a:latin typeface="Arial" panose="020B0604020202020204" pitchFamily="34" charset="0"/>
            </a:endParaRPr>
          </a:p>
        </p:txBody>
      </p:sp>
      <p:sp>
        <p:nvSpPr>
          <p:cNvPr id="10" name="AutoShape 4">
            <a:extLst>
              <a:ext uri="{FF2B5EF4-FFF2-40B4-BE49-F238E27FC236}">
                <a16:creationId xmlns:a16="http://schemas.microsoft.com/office/drawing/2014/main" id="{D1164F99-EDDC-4B3D-AA74-24A5CC2E407D}"/>
              </a:ext>
            </a:extLst>
          </p:cNvPr>
          <p:cNvSpPr>
            <a:spLocks noChangeArrowheads="1"/>
          </p:cNvSpPr>
          <p:nvPr/>
        </p:nvSpPr>
        <p:spPr bwMode="auto">
          <a:xfrm>
            <a:off x="2105230" y="3006934"/>
            <a:ext cx="2403476" cy="1390905"/>
          </a:xfrm>
          <a:prstGeom prst="roundRect">
            <a:avLst>
              <a:gd name="adj" fmla="val 7765"/>
            </a:avLst>
          </a:prstGeom>
          <a:solidFill>
            <a:srgbClr val="528614"/>
          </a:solidFill>
          <a:ln>
            <a:noFill/>
          </a:ln>
        </p:spPr>
        <p:txBody>
          <a:bodyPr vert="horz" wrap="square" lIns="91440" tIns="45720" rIns="91440" bIns="45720" numCol="1" anchor="ctr" anchorCtr="0" compatLnSpc="1">
            <a:prstTxWarp prst="textNoShape">
              <a:avLst/>
            </a:prstTxWarp>
          </a:bodyPr>
          <a:lstStyle/>
          <a:p>
            <a:pPr marL="355600" marR="0" lvl="0" defTabSz="914400" rtl="0" eaLnBrk="0" fontAlgn="base" latinLnBrk="0" hangingPunct="0">
              <a:lnSpc>
                <a:spcPct val="100000"/>
              </a:lnSpc>
              <a:spcBef>
                <a:spcPct val="0"/>
              </a:spcBef>
              <a:spcAft>
                <a:spcPts val="800"/>
              </a:spcAft>
              <a:buClrTx/>
              <a:buSzTx/>
              <a:buFontTx/>
              <a:buNone/>
              <a:tabLst/>
            </a:pPr>
            <a:r>
              <a:rPr kumimoji="0" lang="en-NZ" altLang="en-US" sz="1400" b="1" i="0" u="none" strike="noStrike" cap="none" normalizeH="0" baseline="0">
                <a:ln>
                  <a:noFill/>
                </a:ln>
                <a:solidFill>
                  <a:srgbClr val="FFFFFF"/>
                </a:solidFill>
                <a:effectLst/>
                <a:latin typeface="Source Sans Pro" panose="020B0503030403020204" pitchFamily="34" charset="0"/>
              </a:rPr>
              <a:t>Minister</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17" name="AutoShape 4">
            <a:extLst>
              <a:ext uri="{FF2B5EF4-FFF2-40B4-BE49-F238E27FC236}">
                <a16:creationId xmlns:a16="http://schemas.microsoft.com/office/drawing/2014/main" id="{37089C58-5A82-4626-8CDC-D59E9409B398}"/>
              </a:ext>
            </a:extLst>
          </p:cNvPr>
          <p:cNvSpPr>
            <a:spLocks noChangeArrowheads="1"/>
          </p:cNvSpPr>
          <p:nvPr/>
        </p:nvSpPr>
        <p:spPr bwMode="auto">
          <a:xfrm>
            <a:off x="470851" y="4769744"/>
            <a:ext cx="2808769" cy="1911509"/>
          </a:xfrm>
          <a:prstGeom prst="roundRect">
            <a:avLst>
              <a:gd name="adj" fmla="val 4507"/>
            </a:avLst>
          </a:prstGeom>
          <a:solidFill>
            <a:srgbClr val="D5E7B7"/>
          </a:solidFill>
          <a:ln>
            <a:noFill/>
          </a:ln>
        </p:spPr>
        <p:txBody>
          <a:bodyPr vert="horz" wrap="square" lIns="91440" tIns="108000" rIns="91440" bIns="45720" numCol="1" anchor="t" anchorCtr="0" compatLnSpc="1">
            <a:prstTxWarp prst="textNoShape">
              <a:avLst/>
            </a:prstTxWarp>
          </a:bodyPr>
          <a:lstStyle/>
          <a:p>
            <a:pPr algn="ctr">
              <a:spcBef>
                <a:spcPts val="695"/>
              </a:spcBef>
            </a:pPr>
            <a:r>
              <a:rPr lang="en-US" sz="1400" b="1" kern="0">
                <a:effectLst/>
                <a:latin typeface="Source Sans Pro" panose="020B0503030403020204" pitchFamily="34" charset="0"/>
                <a:ea typeface="Source Sans Pro" panose="020B0503030403020204" pitchFamily="34" charset="0"/>
                <a:cs typeface="Ideal Sans Medium"/>
              </a:rPr>
              <a:t>Crown entity board</a:t>
            </a:r>
            <a:endParaRPr lang="en-NZ" sz="1400" b="1" kern="0">
              <a:effectLst/>
              <a:latin typeface="Source Sans Pro" panose="020B0503030403020204" pitchFamily="34" charset="0"/>
              <a:ea typeface="Source Sans Pro" panose="020B0503030403020204" pitchFamily="34" charset="0"/>
              <a:cs typeface="Ideal Sans Medium"/>
            </a:endParaRPr>
          </a:p>
          <a:p>
            <a:pPr marL="174625" lvl="0" indent="-174625">
              <a:spcBef>
                <a:spcPts val="530"/>
              </a:spcBef>
              <a:spcAft>
                <a:spcPts val="50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drives entity</a:t>
            </a:r>
            <a:r>
              <a:rPr lang="en-US" sz="1200" spc="-5">
                <a:effectLst/>
                <a:latin typeface="Source Sans Pro" panose="020B0503030403020204" pitchFamily="34" charset="0"/>
                <a:ea typeface="Source Sans Pro" panose="020B0503030403020204" pitchFamily="34" charset="0"/>
                <a:cs typeface="Ideal Sans Book"/>
              </a:rPr>
              <a:t> </a:t>
            </a:r>
            <a:r>
              <a:rPr lang="en-US" sz="1200">
                <a:effectLst/>
                <a:latin typeface="Source Sans Pro" panose="020B0503030403020204" pitchFamily="34" charset="0"/>
                <a:ea typeface="Source Sans Pro" panose="020B0503030403020204" pitchFamily="34" charset="0"/>
                <a:cs typeface="Ideal Sans Book"/>
              </a:rPr>
              <a:t>performance</a:t>
            </a:r>
            <a:endParaRPr lang="en-NZ" sz="1200">
              <a:effectLst/>
              <a:latin typeface="Source Sans Pro" panose="020B0503030403020204" pitchFamily="34" charset="0"/>
              <a:ea typeface="Source Sans Pro" panose="020B0503030403020204" pitchFamily="34" charset="0"/>
              <a:cs typeface="Ideal Sans Book"/>
            </a:endParaRPr>
          </a:p>
          <a:p>
            <a:pPr marL="174625" lvl="0" indent="-174625">
              <a:spcBef>
                <a:spcPts val="285"/>
              </a:spcBef>
              <a:spcAft>
                <a:spcPts val="50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the primary monitor of</a:t>
            </a:r>
            <a:r>
              <a:rPr lang="en-US" sz="1200" spc="-20">
                <a:effectLst/>
                <a:latin typeface="Source Sans Pro" panose="020B0503030403020204" pitchFamily="34" charset="0"/>
                <a:ea typeface="Source Sans Pro" panose="020B0503030403020204" pitchFamily="34" charset="0"/>
                <a:cs typeface="Ideal Sans Book"/>
              </a:rPr>
              <a:t> </a:t>
            </a:r>
            <a:r>
              <a:rPr lang="en-US" sz="1200">
                <a:effectLst/>
                <a:latin typeface="Source Sans Pro" panose="020B0503030403020204" pitchFamily="34" charset="0"/>
                <a:ea typeface="Source Sans Pro" panose="020B0503030403020204" pitchFamily="34" charset="0"/>
                <a:cs typeface="Ideal Sans Book"/>
              </a:rPr>
              <a:t>performance</a:t>
            </a:r>
            <a:endParaRPr lang="en-NZ" sz="1200">
              <a:effectLst/>
              <a:latin typeface="Source Sans Pro" panose="020B0503030403020204" pitchFamily="34" charset="0"/>
              <a:ea typeface="Source Sans Pro" panose="020B0503030403020204" pitchFamily="34" charset="0"/>
              <a:cs typeface="Ideal Sans Book"/>
            </a:endParaRPr>
          </a:p>
          <a:p>
            <a:pPr marL="174625" lvl="0" indent="-174625">
              <a:spcBef>
                <a:spcPts val="280"/>
              </a:spcBef>
              <a:spcAft>
                <a:spcPts val="50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chair leads inclusive</a:t>
            </a:r>
            <a:r>
              <a:rPr lang="en-US" sz="1200" spc="-20">
                <a:effectLst/>
                <a:latin typeface="Source Sans Pro" panose="020B0503030403020204" pitchFamily="34" charset="0"/>
                <a:ea typeface="Source Sans Pro" panose="020B0503030403020204" pitchFamily="34" charset="0"/>
                <a:cs typeface="Ideal Sans Book"/>
              </a:rPr>
              <a:t> </a:t>
            </a:r>
            <a:r>
              <a:rPr lang="en-US" sz="1200">
                <a:effectLst/>
                <a:latin typeface="Source Sans Pro" panose="020B0503030403020204" pitchFamily="34" charset="0"/>
                <a:ea typeface="Source Sans Pro" panose="020B0503030403020204" pitchFamily="34" charset="0"/>
                <a:cs typeface="Ideal Sans Book"/>
              </a:rPr>
              <a:t>decision-making</a:t>
            </a:r>
            <a:endParaRPr lang="en-NZ" sz="1200">
              <a:effectLst/>
              <a:latin typeface="Source Sans Pro" panose="020B0503030403020204" pitchFamily="34" charset="0"/>
              <a:ea typeface="Source Sans Pro" panose="020B0503030403020204" pitchFamily="34" charset="0"/>
              <a:cs typeface="Ideal Sans Book"/>
            </a:endParaRPr>
          </a:p>
          <a:p>
            <a:pPr marL="174625" lvl="0" indent="-174625">
              <a:spcBef>
                <a:spcPts val="285"/>
              </a:spcBef>
              <a:spcAft>
                <a:spcPts val="50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accountable to you for</a:t>
            </a:r>
            <a:r>
              <a:rPr lang="en-US" sz="1200" spc="-35">
                <a:effectLst/>
                <a:latin typeface="Source Sans Pro" panose="020B0503030403020204" pitchFamily="34" charset="0"/>
                <a:ea typeface="Source Sans Pro" panose="020B0503030403020204" pitchFamily="34" charset="0"/>
                <a:cs typeface="Ideal Sans Book"/>
              </a:rPr>
              <a:t> </a:t>
            </a:r>
            <a:r>
              <a:rPr lang="en-US" sz="1200">
                <a:effectLst/>
                <a:latin typeface="Source Sans Pro" panose="020B0503030403020204" pitchFamily="34" charset="0"/>
                <a:ea typeface="Source Sans Pro" panose="020B0503030403020204" pitchFamily="34" charset="0"/>
                <a:cs typeface="Ideal Sans Book"/>
              </a:rPr>
              <a:t>performance</a:t>
            </a:r>
            <a:endParaRPr lang="en-NZ" sz="1200">
              <a:effectLst/>
              <a:latin typeface="Source Sans Pro" panose="020B0503030403020204" pitchFamily="34" charset="0"/>
              <a:ea typeface="Source Sans Pro" panose="020B0503030403020204" pitchFamily="34" charset="0"/>
              <a:cs typeface="Ideal Sans Book"/>
            </a:endParaRPr>
          </a:p>
          <a:p>
            <a:pPr marL="174625" lvl="0" indent="-174625">
              <a:spcBef>
                <a:spcPts val="285"/>
              </a:spcBef>
              <a:spcAft>
                <a:spcPts val="500"/>
              </a:spcAft>
              <a:buClr>
                <a:srgbClr val="202A3D"/>
              </a:buClr>
              <a:buSzPts val="1050"/>
              <a:buFont typeface="Ideal Sans Book"/>
              <a:buChar char="•"/>
              <a:tabLst>
                <a:tab pos="487045" algn="l"/>
              </a:tabLst>
            </a:pPr>
            <a:r>
              <a:rPr lang="en-US" sz="1200">
                <a:effectLst/>
                <a:latin typeface="Source Sans Pro" panose="020B0503030403020204" pitchFamily="34" charset="0"/>
                <a:ea typeface="Source Sans Pro" panose="020B0503030403020204" pitchFamily="34" charset="0"/>
                <a:cs typeface="Ideal Sans Book"/>
              </a:rPr>
              <a:t>appoints the chief</a:t>
            </a:r>
            <a:r>
              <a:rPr lang="en-US" sz="1200" spc="-5">
                <a:effectLst/>
                <a:latin typeface="Source Sans Pro" panose="020B0503030403020204" pitchFamily="34" charset="0"/>
                <a:ea typeface="Source Sans Pro" panose="020B0503030403020204" pitchFamily="34" charset="0"/>
                <a:cs typeface="Ideal Sans Book"/>
              </a:rPr>
              <a:t> </a:t>
            </a:r>
            <a:r>
              <a:rPr lang="en-US" sz="1200">
                <a:effectLst/>
                <a:latin typeface="Source Sans Pro" panose="020B0503030403020204" pitchFamily="34" charset="0"/>
                <a:ea typeface="Source Sans Pro" panose="020B0503030403020204" pitchFamily="34" charset="0"/>
                <a:cs typeface="Ideal Sans Book"/>
              </a:rPr>
              <a:t>executive</a:t>
            </a:r>
            <a:endParaRPr lang="en-NZ" sz="1200">
              <a:effectLst/>
              <a:latin typeface="Source Sans Pro" panose="020B0503030403020204" pitchFamily="34" charset="0"/>
              <a:ea typeface="Source Sans Pro" panose="020B0503030403020204" pitchFamily="34" charset="0"/>
              <a:cs typeface="Ideal Sans Book"/>
            </a:endParaRPr>
          </a:p>
        </p:txBody>
      </p:sp>
      <p:sp>
        <p:nvSpPr>
          <p:cNvPr id="18" name="AutoShape 4">
            <a:extLst>
              <a:ext uri="{FF2B5EF4-FFF2-40B4-BE49-F238E27FC236}">
                <a16:creationId xmlns:a16="http://schemas.microsoft.com/office/drawing/2014/main" id="{BF73F33E-9361-44C2-8D5F-1D04B0E0DAAE}"/>
              </a:ext>
            </a:extLst>
          </p:cNvPr>
          <p:cNvSpPr>
            <a:spLocks noChangeArrowheads="1"/>
          </p:cNvSpPr>
          <p:nvPr/>
        </p:nvSpPr>
        <p:spPr bwMode="auto">
          <a:xfrm>
            <a:off x="3461657" y="4769744"/>
            <a:ext cx="2681968" cy="1911509"/>
          </a:xfrm>
          <a:prstGeom prst="roundRect">
            <a:avLst>
              <a:gd name="adj" fmla="val 4507"/>
            </a:avLst>
          </a:prstGeom>
          <a:solidFill>
            <a:srgbClr val="D5E7B7"/>
          </a:solidFill>
          <a:ln>
            <a:noFill/>
          </a:ln>
        </p:spPr>
        <p:txBody>
          <a:bodyPr vert="horz" wrap="square" lIns="91440" tIns="108000" rIns="91440" bIns="45720" numCol="1" anchor="t" anchorCtr="0" compatLnSpc="1">
            <a:prstTxWarp prst="textNoShape">
              <a:avLst/>
            </a:prstTxWarp>
          </a:bodyPr>
          <a:lstStyle/>
          <a:p>
            <a:pPr algn="ctr">
              <a:spcBef>
                <a:spcPts val="695"/>
              </a:spcBef>
            </a:pPr>
            <a:r>
              <a:rPr lang="en-NZ" sz="1400" b="1" kern="0">
                <a:effectLst/>
                <a:latin typeface="Source Sans Pro" panose="020B0503030403020204" pitchFamily="34" charset="0"/>
                <a:ea typeface="Source Sans Pro" panose="020B0503030403020204" pitchFamily="34" charset="0"/>
                <a:cs typeface="Ideal Sans Medium"/>
              </a:rPr>
              <a:t>Monitor</a:t>
            </a:r>
            <a:endParaRPr lang="en-NZ" sz="1200" b="1" kern="0">
              <a:effectLst/>
              <a:latin typeface="Source Sans Pro" panose="020B0503030403020204" pitchFamily="34" charset="0"/>
              <a:ea typeface="Source Sans Pro" panose="020B0503030403020204" pitchFamily="34" charset="0"/>
              <a:cs typeface="Ideal Sans Medium"/>
            </a:endParaRPr>
          </a:p>
          <a:p>
            <a:pPr marL="174625" lvl="0" indent="-161925">
              <a:spcBef>
                <a:spcPts val="530"/>
              </a:spcBef>
              <a:spcAft>
                <a:spcPts val="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acts as your agent</a:t>
            </a:r>
          </a:p>
          <a:p>
            <a:pPr marL="174625" lvl="0" indent="-161925">
              <a:spcBef>
                <a:spcPts val="530"/>
              </a:spcBef>
              <a:spcAft>
                <a:spcPts val="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supports you to appoint a board including the chair</a:t>
            </a:r>
          </a:p>
          <a:p>
            <a:pPr marL="174625" lvl="0" indent="-161925">
              <a:spcBef>
                <a:spcPts val="530"/>
              </a:spcBef>
              <a:spcAft>
                <a:spcPts val="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administers the appropriation</a:t>
            </a:r>
          </a:p>
          <a:p>
            <a:pPr marL="174625" lvl="0" indent="-161925">
              <a:spcBef>
                <a:spcPts val="530"/>
              </a:spcBef>
              <a:spcAft>
                <a:spcPts val="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advises you on entity performance</a:t>
            </a:r>
          </a:p>
          <a:p>
            <a:pPr marL="174625" lvl="0" indent="-161925">
              <a:spcBef>
                <a:spcPts val="530"/>
              </a:spcBef>
              <a:spcAft>
                <a:spcPts val="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supports the board to succeed</a:t>
            </a:r>
          </a:p>
          <a:p>
            <a:pPr marL="342900" lvl="0" indent="-161925">
              <a:spcBef>
                <a:spcPts val="530"/>
              </a:spcBef>
              <a:spcAft>
                <a:spcPts val="0"/>
              </a:spcAft>
              <a:buClr>
                <a:srgbClr val="202A3D"/>
              </a:buClr>
              <a:buSzPts val="1050"/>
              <a:buFont typeface="Ideal Sans Book"/>
              <a:buChar char="•"/>
              <a:tabLst>
                <a:tab pos="474345" algn="l"/>
              </a:tabLst>
            </a:pPr>
            <a:endParaRPr lang="en-US" sz="1200">
              <a:effectLst/>
              <a:latin typeface="Source Sans Pro" panose="020B0503030403020204" pitchFamily="34" charset="0"/>
              <a:ea typeface="Source Sans Pro" panose="020B0503030403020204" pitchFamily="34" charset="0"/>
              <a:cs typeface="Ideal Sans Book"/>
            </a:endParaRPr>
          </a:p>
        </p:txBody>
      </p:sp>
      <p:sp>
        <p:nvSpPr>
          <p:cNvPr id="20" name="TextBox 19">
            <a:extLst>
              <a:ext uri="{FF2B5EF4-FFF2-40B4-BE49-F238E27FC236}">
                <a16:creationId xmlns:a16="http://schemas.microsoft.com/office/drawing/2014/main" id="{ACB676A3-0C98-4A75-807E-08854828B6D3}"/>
              </a:ext>
            </a:extLst>
          </p:cNvPr>
          <p:cNvSpPr txBox="1"/>
          <p:nvPr/>
        </p:nvSpPr>
        <p:spPr>
          <a:xfrm>
            <a:off x="3088270" y="929163"/>
            <a:ext cx="3730780" cy="1015663"/>
          </a:xfrm>
          <a:prstGeom prst="rect">
            <a:avLst/>
          </a:prstGeom>
          <a:noFill/>
        </p:spPr>
        <p:txBody>
          <a:bodyPr wrap="square">
            <a:spAutoFit/>
          </a:bodyPr>
          <a:lstStyle/>
          <a:p>
            <a:r>
              <a:rPr lang="en-US" sz="1200" spc="-20">
                <a:effectLst/>
                <a:latin typeface="Source Sans Pro" panose="020B0503030403020204" pitchFamily="34" charset="0"/>
                <a:ea typeface="Source Sans Pro" panose="020B0503030403020204" pitchFamily="34" charset="0"/>
                <a:cs typeface="Ideal Sans Book"/>
              </a:rPr>
              <a:t>This guide focuses on three types of statutory entities in the Crown Entities Act – Crown agents, independent Crown entities, and autonomous Crown entities. This guide refers to these entities collectively as Crown entities (see </a:t>
            </a:r>
            <a:r>
              <a:rPr lang="en-US" sz="1200" spc="-20">
                <a:effectLst/>
                <a:latin typeface="Source Sans Pro" panose="020B0503030403020204" pitchFamily="34" charset="0"/>
                <a:ea typeface="Source Sans Pro" panose="020B0503030403020204" pitchFamily="34" charset="0"/>
                <a:cs typeface="Ideal Sans Book"/>
                <a:hlinkClick r:id="rId3"/>
              </a:rPr>
              <a:t>New Zealand's central government </a:t>
            </a:r>
            <a:r>
              <a:rPr lang="en-US" sz="1200" spc="-20" err="1">
                <a:effectLst/>
                <a:latin typeface="Source Sans Pro" panose="020B0503030403020204" pitchFamily="34" charset="0"/>
                <a:ea typeface="Source Sans Pro" panose="020B0503030403020204" pitchFamily="34" charset="0"/>
                <a:cs typeface="Ideal Sans Book"/>
                <a:hlinkClick r:id="rId3"/>
              </a:rPr>
              <a:t>organisations</a:t>
            </a:r>
            <a:r>
              <a:rPr lang="en-US" sz="1200" spc="-20">
                <a:effectLst/>
                <a:latin typeface="Source Sans Pro" panose="020B0503030403020204" pitchFamily="34" charset="0"/>
                <a:ea typeface="Source Sans Pro" panose="020B0503030403020204" pitchFamily="34" charset="0"/>
                <a:cs typeface="Ideal Sans Book"/>
                <a:hlinkClick r:id="rId3"/>
              </a:rPr>
              <a:t>). </a:t>
            </a:r>
            <a:endParaRPr lang="en-NZ" sz="1200">
              <a:latin typeface="Source Sans Pro" panose="020B0503030403020204" pitchFamily="34" charset="0"/>
              <a:ea typeface="Source Sans Pro" panose="020B0503030403020204" pitchFamily="34" charset="0"/>
            </a:endParaRPr>
          </a:p>
        </p:txBody>
      </p:sp>
      <p:pic>
        <p:nvPicPr>
          <p:cNvPr id="12" name="Picture 11" descr="Icon&#10;&#10;Description automatically generated">
            <a:extLst>
              <a:ext uri="{FF2B5EF4-FFF2-40B4-BE49-F238E27FC236}">
                <a16:creationId xmlns:a16="http://schemas.microsoft.com/office/drawing/2014/main" id="{BA034DD0-2C6A-48E5-8F73-38DBDEF8C3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4588" y="4410376"/>
            <a:ext cx="807605" cy="685460"/>
          </a:xfrm>
          <a:prstGeom prst="rect">
            <a:avLst/>
          </a:prstGeom>
        </p:spPr>
      </p:pic>
      <p:grpSp>
        <p:nvGrpSpPr>
          <p:cNvPr id="24" name="Group 23">
            <a:extLst>
              <a:ext uri="{FF2B5EF4-FFF2-40B4-BE49-F238E27FC236}">
                <a16:creationId xmlns:a16="http://schemas.microsoft.com/office/drawing/2014/main" id="{E8CDD897-94F8-4A9A-BB1B-5C7AFA46A84D}"/>
              </a:ext>
            </a:extLst>
          </p:cNvPr>
          <p:cNvGrpSpPr/>
          <p:nvPr/>
        </p:nvGrpSpPr>
        <p:grpSpPr>
          <a:xfrm>
            <a:off x="3621650" y="3118553"/>
            <a:ext cx="2192903" cy="1186789"/>
            <a:chOff x="4744970" y="1987992"/>
            <a:chExt cx="2295580" cy="1186789"/>
          </a:xfrm>
        </p:grpSpPr>
        <p:sp>
          <p:nvSpPr>
            <p:cNvPr id="21" name="Arrow: Pentagon 20">
              <a:extLst>
                <a:ext uri="{FF2B5EF4-FFF2-40B4-BE49-F238E27FC236}">
                  <a16:creationId xmlns:a16="http://schemas.microsoft.com/office/drawing/2014/main" id="{B2F8F853-4BBD-4A93-AB2E-B618A049B9EA}"/>
                </a:ext>
              </a:extLst>
            </p:cNvPr>
            <p:cNvSpPr/>
            <p:nvPr/>
          </p:nvSpPr>
          <p:spPr>
            <a:xfrm flipH="1">
              <a:off x="4746295" y="1987992"/>
              <a:ext cx="2294255" cy="370334"/>
            </a:xfrm>
            <a:prstGeom prst="homePlate">
              <a:avLst/>
            </a:prstGeom>
            <a:solidFill>
              <a:srgbClr val="D5E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NZ" sz="1100">
                  <a:solidFill>
                    <a:schemeClr val="tx1"/>
                  </a:solidFill>
                  <a:latin typeface="Source Sans Pro" panose="020B0503030403020204" pitchFamily="34" charset="0"/>
                  <a:ea typeface="Source Sans Pro" panose="020B0503030403020204" pitchFamily="34" charset="0"/>
                </a:rPr>
                <a:t>Set direction, provide funding, clarify priorities</a:t>
              </a:r>
            </a:p>
          </p:txBody>
        </p:sp>
        <p:sp>
          <p:nvSpPr>
            <p:cNvPr id="22" name="Arrow: Pentagon 21">
              <a:extLst>
                <a:ext uri="{FF2B5EF4-FFF2-40B4-BE49-F238E27FC236}">
                  <a16:creationId xmlns:a16="http://schemas.microsoft.com/office/drawing/2014/main" id="{A1DE5995-0486-48A2-8CD2-B5FFEB370BA0}"/>
                </a:ext>
              </a:extLst>
            </p:cNvPr>
            <p:cNvSpPr/>
            <p:nvPr/>
          </p:nvSpPr>
          <p:spPr>
            <a:xfrm flipH="1">
              <a:off x="4746294" y="2391693"/>
              <a:ext cx="2294255" cy="370334"/>
            </a:xfrm>
            <a:prstGeom prst="homePlate">
              <a:avLst/>
            </a:prstGeom>
            <a:solidFill>
              <a:srgbClr val="D5E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NZ" sz="1100">
                  <a:solidFill>
                    <a:schemeClr val="tx1"/>
                  </a:solidFill>
                  <a:latin typeface="Source Sans Pro" panose="020B0503030403020204" pitchFamily="34" charset="0"/>
                  <a:ea typeface="Source Sans Pro" panose="020B0503030403020204" pitchFamily="34" charset="0"/>
                </a:rPr>
                <a:t>Appoint and maintain </a:t>
              </a:r>
              <a:br>
                <a:rPr lang="en-NZ" sz="1100">
                  <a:solidFill>
                    <a:schemeClr val="tx1"/>
                  </a:solidFill>
                  <a:latin typeface="Source Sans Pro" panose="020B0503030403020204" pitchFamily="34" charset="0"/>
                  <a:ea typeface="Source Sans Pro" panose="020B0503030403020204" pitchFamily="34" charset="0"/>
                </a:rPr>
              </a:br>
              <a:r>
                <a:rPr lang="en-NZ" sz="1100">
                  <a:solidFill>
                    <a:schemeClr val="tx1"/>
                  </a:solidFill>
                  <a:latin typeface="Source Sans Pro" panose="020B0503030403020204" pitchFamily="34" charset="0"/>
                  <a:ea typeface="Source Sans Pro" panose="020B0503030403020204" pitchFamily="34" charset="0"/>
                </a:rPr>
                <a:t>a strong board</a:t>
              </a:r>
            </a:p>
          </p:txBody>
        </p:sp>
        <p:sp>
          <p:nvSpPr>
            <p:cNvPr id="23" name="Arrow: Pentagon 22">
              <a:extLst>
                <a:ext uri="{FF2B5EF4-FFF2-40B4-BE49-F238E27FC236}">
                  <a16:creationId xmlns:a16="http://schemas.microsoft.com/office/drawing/2014/main" id="{A9812FAC-4D89-40AC-8AB0-B3DEEEDDFB65}"/>
                </a:ext>
              </a:extLst>
            </p:cNvPr>
            <p:cNvSpPr/>
            <p:nvPr/>
          </p:nvSpPr>
          <p:spPr>
            <a:xfrm flipH="1">
              <a:off x="4744970" y="2804447"/>
              <a:ext cx="2294255" cy="370334"/>
            </a:xfrm>
            <a:prstGeom prst="homePlate">
              <a:avLst/>
            </a:prstGeom>
            <a:solidFill>
              <a:srgbClr val="D5E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NZ" sz="1100">
                  <a:solidFill>
                    <a:schemeClr val="tx1"/>
                  </a:solidFill>
                  <a:latin typeface="Source Sans Pro" panose="020B0503030403020204" pitchFamily="34" charset="0"/>
                  <a:ea typeface="Source Sans Pro" panose="020B0503030403020204" pitchFamily="34" charset="0"/>
                </a:rPr>
                <a:t>Oversee performance through </a:t>
              </a:r>
              <a:br>
                <a:rPr lang="en-NZ" sz="1100">
                  <a:solidFill>
                    <a:schemeClr val="tx1"/>
                  </a:solidFill>
                  <a:latin typeface="Source Sans Pro" panose="020B0503030403020204" pitchFamily="34" charset="0"/>
                  <a:ea typeface="Source Sans Pro" panose="020B0503030403020204" pitchFamily="34" charset="0"/>
                </a:rPr>
              </a:br>
              <a:r>
                <a:rPr lang="en-NZ" sz="1100">
                  <a:solidFill>
                    <a:schemeClr val="tx1"/>
                  </a:solidFill>
                  <a:latin typeface="Source Sans Pro" panose="020B0503030403020204" pitchFamily="34" charset="0"/>
                  <a:ea typeface="Source Sans Pro" panose="020B0503030403020204" pitchFamily="34" charset="0"/>
                </a:rPr>
                <a:t>your monitoring department</a:t>
              </a:r>
            </a:p>
          </p:txBody>
        </p:sp>
      </p:grpSp>
      <p:pic>
        <p:nvPicPr>
          <p:cNvPr id="26" name="Picture 25" descr="Graphical user interface, text&#10;&#10;Description automatically generated">
            <a:extLst>
              <a:ext uri="{FF2B5EF4-FFF2-40B4-BE49-F238E27FC236}">
                <a16:creationId xmlns:a16="http://schemas.microsoft.com/office/drawing/2014/main" id="{90CB9855-1190-4B34-8708-EA708EFB0A9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72350" y="159776"/>
            <a:ext cx="2105025" cy="472757"/>
          </a:xfrm>
          <a:prstGeom prst="rect">
            <a:avLst/>
          </a:prstGeom>
        </p:spPr>
      </p:pic>
      <p:sp>
        <p:nvSpPr>
          <p:cNvPr id="2" name="Arrow: Down 1">
            <a:extLst>
              <a:ext uri="{FF2B5EF4-FFF2-40B4-BE49-F238E27FC236}">
                <a16:creationId xmlns:a16="http://schemas.microsoft.com/office/drawing/2014/main" id="{443BC543-E95E-4227-89F3-00C00BF17A7D}"/>
              </a:ext>
            </a:extLst>
          </p:cNvPr>
          <p:cNvSpPr/>
          <p:nvPr/>
        </p:nvSpPr>
        <p:spPr>
          <a:xfrm>
            <a:off x="3279620" y="2727431"/>
            <a:ext cx="182037" cy="289368"/>
          </a:xfrm>
          <a:prstGeom prst="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 name="AutoShape 4">
            <a:extLst>
              <a:ext uri="{FF2B5EF4-FFF2-40B4-BE49-F238E27FC236}">
                <a16:creationId xmlns:a16="http://schemas.microsoft.com/office/drawing/2014/main" id="{BEEA24E7-5531-4FB2-69BD-895F63A05375}"/>
              </a:ext>
            </a:extLst>
          </p:cNvPr>
          <p:cNvSpPr>
            <a:spLocks noChangeArrowheads="1"/>
          </p:cNvSpPr>
          <p:nvPr/>
        </p:nvSpPr>
        <p:spPr bwMode="auto">
          <a:xfrm>
            <a:off x="2105230" y="3016799"/>
            <a:ext cx="2403476" cy="1390905"/>
          </a:xfrm>
          <a:prstGeom prst="roundRect">
            <a:avLst>
              <a:gd name="adj" fmla="val 7765"/>
            </a:avLst>
          </a:prstGeom>
          <a:solidFill>
            <a:srgbClr val="528614"/>
          </a:solidFill>
          <a:ln>
            <a:noFill/>
          </a:ln>
        </p:spPr>
        <p:txBody>
          <a:bodyPr vert="horz" wrap="square" lIns="91440" tIns="45720" rIns="91440" bIns="45720" numCol="1" anchor="ctr" anchorCtr="0" compatLnSpc="1">
            <a:prstTxWarp prst="textNoShape">
              <a:avLst/>
            </a:prstTxWarp>
          </a:bodyPr>
          <a:lstStyle/>
          <a:p>
            <a:pPr marL="355600" marR="0" lvl="0" defTabSz="914400" rtl="0" eaLnBrk="0" fontAlgn="base" latinLnBrk="0" hangingPunct="0">
              <a:lnSpc>
                <a:spcPct val="100000"/>
              </a:lnSpc>
              <a:spcBef>
                <a:spcPct val="0"/>
              </a:spcBef>
              <a:spcAft>
                <a:spcPts val="800"/>
              </a:spcAft>
              <a:buClrTx/>
              <a:buSzTx/>
              <a:buFontTx/>
              <a:buNone/>
              <a:tabLst/>
            </a:pPr>
            <a:r>
              <a:rPr kumimoji="0" lang="en-NZ" altLang="en-US" sz="1400" b="1" i="0" u="none" strike="noStrike" cap="none" normalizeH="0" baseline="0">
                <a:ln>
                  <a:noFill/>
                </a:ln>
                <a:solidFill>
                  <a:srgbClr val="FFFFFF"/>
                </a:solidFill>
                <a:effectLst/>
                <a:latin typeface="Source Sans Pro" panose="020B0503030403020204" pitchFamily="34" charset="0"/>
              </a:rPr>
              <a:t>Minister</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5" name="AutoShape 4">
            <a:extLst>
              <a:ext uri="{FF2B5EF4-FFF2-40B4-BE49-F238E27FC236}">
                <a16:creationId xmlns:a16="http://schemas.microsoft.com/office/drawing/2014/main" id="{43208EE6-DA2D-5666-6C12-DAC20E68B8C1}"/>
              </a:ext>
            </a:extLst>
          </p:cNvPr>
          <p:cNvSpPr>
            <a:spLocks noChangeArrowheads="1"/>
          </p:cNvSpPr>
          <p:nvPr/>
        </p:nvSpPr>
        <p:spPr bwMode="auto">
          <a:xfrm>
            <a:off x="470851" y="4779609"/>
            <a:ext cx="2808769" cy="1911509"/>
          </a:xfrm>
          <a:prstGeom prst="roundRect">
            <a:avLst>
              <a:gd name="adj" fmla="val 4507"/>
            </a:avLst>
          </a:prstGeom>
          <a:solidFill>
            <a:srgbClr val="D5E7B7"/>
          </a:solidFill>
          <a:ln>
            <a:noFill/>
          </a:ln>
        </p:spPr>
        <p:txBody>
          <a:bodyPr vert="horz" wrap="square" lIns="91440" tIns="108000" rIns="91440" bIns="45720" numCol="1" anchor="t" anchorCtr="0" compatLnSpc="1">
            <a:prstTxWarp prst="textNoShape">
              <a:avLst/>
            </a:prstTxWarp>
          </a:bodyPr>
          <a:lstStyle/>
          <a:p>
            <a:pPr algn="ctr">
              <a:spcBef>
                <a:spcPts val="695"/>
              </a:spcBef>
            </a:pPr>
            <a:r>
              <a:rPr lang="en-US" sz="1400" b="1" kern="0">
                <a:effectLst/>
                <a:latin typeface="Source Sans Pro" panose="020B0503030403020204" pitchFamily="34" charset="0"/>
                <a:ea typeface="Source Sans Pro" panose="020B0503030403020204" pitchFamily="34" charset="0"/>
                <a:cs typeface="Ideal Sans Medium"/>
              </a:rPr>
              <a:t>Crown entity board</a:t>
            </a:r>
            <a:endParaRPr lang="en-NZ" sz="1400" b="1" kern="0">
              <a:effectLst/>
              <a:latin typeface="Source Sans Pro" panose="020B0503030403020204" pitchFamily="34" charset="0"/>
              <a:ea typeface="Source Sans Pro" panose="020B0503030403020204" pitchFamily="34" charset="0"/>
              <a:cs typeface="Ideal Sans Medium"/>
            </a:endParaRPr>
          </a:p>
          <a:p>
            <a:pPr marL="174625" lvl="0" indent="-174625">
              <a:spcBef>
                <a:spcPts val="530"/>
              </a:spcBef>
              <a:spcAft>
                <a:spcPts val="50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drives entity</a:t>
            </a:r>
            <a:r>
              <a:rPr lang="en-US" sz="1200" spc="-5">
                <a:effectLst/>
                <a:latin typeface="Source Sans Pro" panose="020B0503030403020204" pitchFamily="34" charset="0"/>
                <a:ea typeface="Source Sans Pro" panose="020B0503030403020204" pitchFamily="34" charset="0"/>
                <a:cs typeface="Ideal Sans Book"/>
              </a:rPr>
              <a:t> </a:t>
            </a:r>
            <a:r>
              <a:rPr lang="en-US" sz="1200">
                <a:effectLst/>
                <a:latin typeface="Source Sans Pro" panose="020B0503030403020204" pitchFamily="34" charset="0"/>
                <a:ea typeface="Source Sans Pro" panose="020B0503030403020204" pitchFamily="34" charset="0"/>
                <a:cs typeface="Ideal Sans Book"/>
              </a:rPr>
              <a:t>performance</a:t>
            </a:r>
            <a:endParaRPr lang="en-NZ" sz="1200">
              <a:effectLst/>
              <a:latin typeface="Source Sans Pro" panose="020B0503030403020204" pitchFamily="34" charset="0"/>
              <a:ea typeface="Source Sans Pro" panose="020B0503030403020204" pitchFamily="34" charset="0"/>
              <a:cs typeface="Ideal Sans Book"/>
            </a:endParaRPr>
          </a:p>
          <a:p>
            <a:pPr marL="174625" lvl="0" indent="-174625">
              <a:spcBef>
                <a:spcPts val="285"/>
              </a:spcBef>
              <a:spcAft>
                <a:spcPts val="50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the primary monitor of</a:t>
            </a:r>
            <a:r>
              <a:rPr lang="en-US" sz="1200" spc="-20">
                <a:effectLst/>
                <a:latin typeface="Source Sans Pro" panose="020B0503030403020204" pitchFamily="34" charset="0"/>
                <a:ea typeface="Source Sans Pro" panose="020B0503030403020204" pitchFamily="34" charset="0"/>
                <a:cs typeface="Ideal Sans Book"/>
              </a:rPr>
              <a:t> </a:t>
            </a:r>
            <a:r>
              <a:rPr lang="en-US" sz="1200">
                <a:effectLst/>
                <a:latin typeface="Source Sans Pro" panose="020B0503030403020204" pitchFamily="34" charset="0"/>
                <a:ea typeface="Source Sans Pro" panose="020B0503030403020204" pitchFamily="34" charset="0"/>
                <a:cs typeface="Ideal Sans Book"/>
              </a:rPr>
              <a:t>performance</a:t>
            </a:r>
            <a:endParaRPr lang="en-NZ" sz="1200">
              <a:effectLst/>
              <a:latin typeface="Source Sans Pro" panose="020B0503030403020204" pitchFamily="34" charset="0"/>
              <a:ea typeface="Source Sans Pro" panose="020B0503030403020204" pitchFamily="34" charset="0"/>
              <a:cs typeface="Ideal Sans Book"/>
            </a:endParaRPr>
          </a:p>
          <a:p>
            <a:pPr marL="174625" lvl="0" indent="-174625">
              <a:spcBef>
                <a:spcPts val="280"/>
              </a:spcBef>
              <a:spcAft>
                <a:spcPts val="50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chair leads inclusive</a:t>
            </a:r>
            <a:r>
              <a:rPr lang="en-US" sz="1200" spc="-20">
                <a:effectLst/>
                <a:latin typeface="Source Sans Pro" panose="020B0503030403020204" pitchFamily="34" charset="0"/>
                <a:ea typeface="Source Sans Pro" panose="020B0503030403020204" pitchFamily="34" charset="0"/>
                <a:cs typeface="Ideal Sans Book"/>
              </a:rPr>
              <a:t> </a:t>
            </a:r>
            <a:r>
              <a:rPr lang="en-US" sz="1200">
                <a:effectLst/>
                <a:latin typeface="Source Sans Pro" panose="020B0503030403020204" pitchFamily="34" charset="0"/>
                <a:ea typeface="Source Sans Pro" panose="020B0503030403020204" pitchFamily="34" charset="0"/>
                <a:cs typeface="Ideal Sans Book"/>
              </a:rPr>
              <a:t>decision-making</a:t>
            </a:r>
            <a:endParaRPr lang="en-NZ" sz="1200">
              <a:effectLst/>
              <a:latin typeface="Source Sans Pro" panose="020B0503030403020204" pitchFamily="34" charset="0"/>
              <a:ea typeface="Source Sans Pro" panose="020B0503030403020204" pitchFamily="34" charset="0"/>
              <a:cs typeface="Ideal Sans Book"/>
            </a:endParaRPr>
          </a:p>
          <a:p>
            <a:pPr marL="174625" lvl="0" indent="-174625">
              <a:spcBef>
                <a:spcPts val="285"/>
              </a:spcBef>
              <a:spcAft>
                <a:spcPts val="50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accountable to you for</a:t>
            </a:r>
            <a:r>
              <a:rPr lang="en-US" sz="1200" spc="-35">
                <a:effectLst/>
                <a:latin typeface="Source Sans Pro" panose="020B0503030403020204" pitchFamily="34" charset="0"/>
                <a:ea typeface="Source Sans Pro" panose="020B0503030403020204" pitchFamily="34" charset="0"/>
                <a:cs typeface="Ideal Sans Book"/>
              </a:rPr>
              <a:t> </a:t>
            </a:r>
            <a:r>
              <a:rPr lang="en-US" sz="1200">
                <a:effectLst/>
                <a:latin typeface="Source Sans Pro" panose="020B0503030403020204" pitchFamily="34" charset="0"/>
                <a:ea typeface="Source Sans Pro" panose="020B0503030403020204" pitchFamily="34" charset="0"/>
                <a:cs typeface="Ideal Sans Book"/>
              </a:rPr>
              <a:t>performance</a:t>
            </a:r>
            <a:endParaRPr lang="en-NZ" sz="1200">
              <a:effectLst/>
              <a:latin typeface="Source Sans Pro" panose="020B0503030403020204" pitchFamily="34" charset="0"/>
              <a:ea typeface="Source Sans Pro" panose="020B0503030403020204" pitchFamily="34" charset="0"/>
              <a:cs typeface="Ideal Sans Book"/>
            </a:endParaRPr>
          </a:p>
          <a:p>
            <a:pPr marL="174625" lvl="0" indent="-174625">
              <a:spcBef>
                <a:spcPts val="285"/>
              </a:spcBef>
              <a:spcAft>
                <a:spcPts val="500"/>
              </a:spcAft>
              <a:buClr>
                <a:srgbClr val="202A3D"/>
              </a:buClr>
              <a:buSzPts val="1050"/>
              <a:buFont typeface="Ideal Sans Book"/>
              <a:buChar char="•"/>
              <a:tabLst>
                <a:tab pos="487045" algn="l"/>
              </a:tabLst>
            </a:pPr>
            <a:r>
              <a:rPr lang="en-US" sz="1200">
                <a:effectLst/>
                <a:latin typeface="Source Sans Pro" panose="020B0503030403020204" pitchFamily="34" charset="0"/>
                <a:ea typeface="Source Sans Pro" panose="020B0503030403020204" pitchFamily="34" charset="0"/>
                <a:cs typeface="Ideal Sans Book"/>
              </a:rPr>
              <a:t>appoints the chief</a:t>
            </a:r>
            <a:r>
              <a:rPr lang="en-US" sz="1200" spc="-5">
                <a:effectLst/>
                <a:latin typeface="Source Sans Pro" panose="020B0503030403020204" pitchFamily="34" charset="0"/>
                <a:ea typeface="Source Sans Pro" panose="020B0503030403020204" pitchFamily="34" charset="0"/>
                <a:cs typeface="Ideal Sans Book"/>
              </a:rPr>
              <a:t> </a:t>
            </a:r>
            <a:r>
              <a:rPr lang="en-US" sz="1200">
                <a:effectLst/>
                <a:latin typeface="Source Sans Pro" panose="020B0503030403020204" pitchFamily="34" charset="0"/>
                <a:ea typeface="Source Sans Pro" panose="020B0503030403020204" pitchFamily="34" charset="0"/>
                <a:cs typeface="Ideal Sans Book"/>
              </a:rPr>
              <a:t>executive</a:t>
            </a:r>
            <a:endParaRPr lang="en-NZ" sz="1200">
              <a:effectLst/>
              <a:latin typeface="Source Sans Pro" panose="020B0503030403020204" pitchFamily="34" charset="0"/>
              <a:ea typeface="Source Sans Pro" panose="020B0503030403020204" pitchFamily="34" charset="0"/>
              <a:cs typeface="Ideal Sans Book"/>
            </a:endParaRPr>
          </a:p>
        </p:txBody>
      </p:sp>
      <p:sp>
        <p:nvSpPr>
          <p:cNvPr id="6" name="AutoShape 4">
            <a:extLst>
              <a:ext uri="{FF2B5EF4-FFF2-40B4-BE49-F238E27FC236}">
                <a16:creationId xmlns:a16="http://schemas.microsoft.com/office/drawing/2014/main" id="{C172F27B-4CE2-D2A8-3F88-F5DB713D9C44}"/>
              </a:ext>
            </a:extLst>
          </p:cNvPr>
          <p:cNvSpPr>
            <a:spLocks noChangeArrowheads="1"/>
          </p:cNvSpPr>
          <p:nvPr/>
        </p:nvSpPr>
        <p:spPr bwMode="auto">
          <a:xfrm>
            <a:off x="3461657" y="4779609"/>
            <a:ext cx="2681968" cy="1911509"/>
          </a:xfrm>
          <a:prstGeom prst="roundRect">
            <a:avLst>
              <a:gd name="adj" fmla="val 4507"/>
            </a:avLst>
          </a:prstGeom>
          <a:solidFill>
            <a:srgbClr val="D5E7B7"/>
          </a:solidFill>
          <a:ln>
            <a:noFill/>
          </a:ln>
        </p:spPr>
        <p:txBody>
          <a:bodyPr vert="horz" wrap="square" lIns="91440" tIns="108000" rIns="91440" bIns="45720" numCol="1" anchor="t" anchorCtr="0" compatLnSpc="1">
            <a:prstTxWarp prst="textNoShape">
              <a:avLst/>
            </a:prstTxWarp>
          </a:bodyPr>
          <a:lstStyle/>
          <a:p>
            <a:pPr algn="ctr">
              <a:spcBef>
                <a:spcPts val="695"/>
              </a:spcBef>
            </a:pPr>
            <a:r>
              <a:rPr lang="en-NZ" sz="1400" b="1" kern="0">
                <a:effectLst/>
                <a:latin typeface="Source Sans Pro" panose="020B0503030403020204" pitchFamily="34" charset="0"/>
                <a:ea typeface="Source Sans Pro" panose="020B0503030403020204" pitchFamily="34" charset="0"/>
                <a:cs typeface="Ideal Sans Medium"/>
              </a:rPr>
              <a:t>Monitor</a:t>
            </a:r>
            <a:endParaRPr lang="en-NZ" sz="1200" b="1" kern="0">
              <a:effectLst/>
              <a:latin typeface="Source Sans Pro" panose="020B0503030403020204" pitchFamily="34" charset="0"/>
              <a:ea typeface="Source Sans Pro" panose="020B0503030403020204" pitchFamily="34" charset="0"/>
              <a:cs typeface="Ideal Sans Medium"/>
            </a:endParaRPr>
          </a:p>
          <a:p>
            <a:pPr marL="174625" lvl="0" indent="-161925">
              <a:spcBef>
                <a:spcPts val="530"/>
              </a:spcBef>
              <a:spcAft>
                <a:spcPts val="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acts as your agent</a:t>
            </a:r>
          </a:p>
          <a:p>
            <a:pPr marL="174625" lvl="0" indent="-161925">
              <a:spcBef>
                <a:spcPts val="530"/>
              </a:spcBef>
              <a:spcAft>
                <a:spcPts val="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supports you to appoint a board including the chair</a:t>
            </a:r>
          </a:p>
          <a:p>
            <a:pPr marL="174625" lvl="0" indent="-161925">
              <a:spcBef>
                <a:spcPts val="530"/>
              </a:spcBef>
              <a:spcAft>
                <a:spcPts val="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administers the appropriation</a:t>
            </a:r>
          </a:p>
          <a:p>
            <a:pPr marL="174625" lvl="0" indent="-161925">
              <a:spcBef>
                <a:spcPts val="530"/>
              </a:spcBef>
              <a:spcAft>
                <a:spcPts val="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advises you on entity performance</a:t>
            </a:r>
          </a:p>
          <a:p>
            <a:pPr marL="174625" lvl="0" indent="-161925">
              <a:spcBef>
                <a:spcPts val="530"/>
              </a:spcBef>
              <a:spcAft>
                <a:spcPts val="0"/>
              </a:spcAft>
              <a:buClr>
                <a:srgbClr val="202A3D"/>
              </a:buClr>
              <a:buSzPts val="1050"/>
              <a:buFont typeface="Ideal Sans Book"/>
              <a:buChar char="•"/>
              <a:tabLst>
                <a:tab pos="474345" algn="l"/>
              </a:tabLst>
            </a:pPr>
            <a:r>
              <a:rPr lang="en-US" sz="1200">
                <a:effectLst/>
                <a:latin typeface="Source Sans Pro" panose="020B0503030403020204" pitchFamily="34" charset="0"/>
                <a:ea typeface="Source Sans Pro" panose="020B0503030403020204" pitchFamily="34" charset="0"/>
                <a:cs typeface="Ideal Sans Book"/>
              </a:rPr>
              <a:t>supports the board to succeed</a:t>
            </a:r>
          </a:p>
          <a:p>
            <a:pPr marL="342900" lvl="0" indent="-161925">
              <a:spcBef>
                <a:spcPts val="530"/>
              </a:spcBef>
              <a:spcAft>
                <a:spcPts val="0"/>
              </a:spcAft>
              <a:buClr>
                <a:srgbClr val="202A3D"/>
              </a:buClr>
              <a:buSzPts val="1050"/>
              <a:buFont typeface="Ideal Sans Book"/>
              <a:buChar char="•"/>
              <a:tabLst>
                <a:tab pos="474345" algn="l"/>
              </a:tabLst>
            </a:pPr>
            <a:endParaRPr lang="en-US" sz="1200">
              <a:effectLst/>
              <a:latin typeface="Source Sans Pro" panose="020B0503030403020204" pitchFamily="34" charset="0"/>
              <a:ea typeface="Source Sans Pro" panose="020B0503030403020204" pitchFamily="34" charset="0"/>
              <a:cs typeface="Ideal Sans Book"/>
            </a:endParaRPr>
          </a:p>
        </p:txBody>
      </p:sp>
      <p:grpSp>
        <p:nvGrpSpPr>
          <p:cNvPr id="11" name="Group 10">
            <a:extLst>
              <a:ext uri="{FF2B5EF4-FFF2-40B4-BE49-F238E27FC236}">
                <a16:creationId xmlns:a16="http://schemas.microsoft.com/office/drawing/2014/main" id="{62E52283-F45E-EFDE-EEE5-12F6A5F813F6}"/>
              </a:ext>
            </a:extLst>
          </p:cNvPr>
          <p:cNvGrpSpPr/>
          <p:nvPr/>
        </p:nvGrpSpPr>
        <p:grpSpPr>
          <a:xfrm>
            <a:off x="3621650" y="3128418"/>
            <a:ext cx="2192903" cy="1186789"/>
            <a:chOff x="4744970" y="1987992"/>
            <a:chExt cx="2295580" cy="1186789"/>
          </a:xfrm>
        </p:grpSpPr>
        <p:sp>
          <p:nvSpPr>
            <p:cNvPr id="13" name="Arrow: Pentagon 12">
              <a:extLst>
                <a:ext uri="{FF2B5EF4-FFF2-40B4-BE49-F238E27FC236}">
                  <a16:creationId xmlns:a16="http://schemas.microsoft.com/office/drawing/2014/main" id="{82ADD48B-2DE1-76E3-F3EF-99624A4A418B}"/>
                </a:ext>
              </a:extLst>
            </p:cNvPr>
            <p:cNvSpPr/>
            <p:nvPr/>
          </p:nvSpPr>
          <p:spPr>
            <a:xfrm flipH="1">
              <a:off x="4746295" y="1987992"/>
              <a:ext cx="2294255" cy="370334"/>
            </a:xfrm>
            <a:prstGeom prst="homePlate">
              <a:avLst/>
            </a:prstGeom>
            <a:solidFill>
              <a:srgbClr val="D5E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NZ" sz="1100">
                  <a:solidFill>
                    <a:schemeClr val="tx1"/>
                  </a:solidFill>
                  <a:latin typeface="Source Sans Pro" panose="020B0503030403020204" pitchFamily="34" charset="0"/>
                  <a:ea typeface="Source Sans Pro" panose="020B0503030403020204" pitchFamily="34" charset="0"/>
                </a:rPr>
                <a:t>Set direction, provide funding, clarify priorities</a:t>
              </a:r>
            </a:p>
          </p:txBody>
        </p:sp>
        <p:sp>
          <p:nvSpPr>
            <p:cNvPr id="14" name="Arrow: Pentagon 13">
              <a:extLst>
                <a:ext uri="{FF2B5EF4-FFF2-40B4-BE49-F238E27FC236}">
                  <a16:creationId xmlns:a16="http://schemas.microsoft.com/office/drawing/2014/main" id="{E7D81FFC-760D-D979-8865-4727323448A4}"/>
                </a:ext>
              </a:extLst>
            </p:cNvPr>
            <p:cNvSpPr/>
            <p:nvPr/>
          </p:nvSpPr>
          <p:spPr>
            <a:xfrm flipH="1">
              <a:off x="4746294" y="2391693"/>
              <a:ext cx="2294255" cy="370334"/>
            </a:xfrm>
            <a:prstGeom prst="homePlate">
              <a:avLst/>
            </a:prstGeom>
            <a:solidFill>
              <a:srgbClr val="D5E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NZ" sz="1100">
                  <a:solidFill>
                    <a:schemeClr val="tx1"/>
                  </a:solidFill>
                  <a:latin typeface="Source Sans Pro" panose="020B0503030403020204" pitchFamily="34" charset="0"/>
                  <a:ea typeface="Source Sans Pro" panose="020B0503030403020204" pitchFamily="34" charset="0"/>
                </a:rPr>
                <a:t>Appoint and maintain </a:t>
              </a:r>
              <a:br>
                <a:rPr lang="en-NZ" sz="1100">
                  <a:solidFill>
                    <a:schemeClr val="tx1"/>
                  </a:solidFill>
                  <a:latin typeface="Source Sans Pro" panose="020B0503030403020204" pitchFamily="34" charset="0"/>
                  <a:ea typeface="Source Sans Pro" panose="020B0503030403020204" pitchFamily="34" charset="0"/>
                </a:rPr>
              </a:br>
              <a:r>
                <a:rPr lang="en-NZ" sz="1100">
                  <a:solidFill>
                    <a:schemeClr val="tx1"/>
                  </a:solidFill>
                  <a:latin typeface="Source Sans Pro" panose="020B0503030403020204" pitchFamily="34" charset="0"/>
                  <a:ea typeface="Source Sans Pro" panose="020B0503030403020204" pitchFamily="34" charset="0"/>
                </a:rPr>
                <a:t>a strong board</a:t>
              </a:r>
            </a:p>
          </p:txBody>
        </p:sp>
        <p:sp>
          <p:nvSpPr>
            <p:cNvPr id="15" name="Arrow: Pentagon 14">
              <a:extLst>
                <a:ext uri="{FF2B5EF4-FFF2-40B4-BE49-F238E27FC236}">
                  <a16:creationId xmlns:a16="http://schemas.microsoft.com/office/drawing/2014/main" id="{F838641A-0EC8-4235-D435-CC40981B48F6}"/>
                </a:ext>
              </a:extLst>
            </p:cNvPr>
            <p:cNvSpPr/>
            <p:nvPr/>
          </p:nvSpPr>
          <p:spPr>
            <a:xfrm flipH="1">
              <a:off x="4744970" y="2804447"/>
              <a:ext cx="2294255" cy="370334"/>
            </a:xfrm>
            <a:prstGeom prst="homePlate">
              <a:avLst/>
            </a:prstGeom>
            <a:solidFill>
              <a:srgbClr val="D5E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NZ" sz="1100">
                  <a:solidFill>
                    <a:schemeClr val="tx1"/>
                  </a:solidFill>
                  <a:latin typeface="Source Sans Pro" panose="020B0503030403020204" pitchFamily="34" charset="0"/>
                  <a:ea typeface="Source Sans Pro" panose="020B0503030403020204" pitchFamily="34" charset="0"/>
                </a:rPr>
                <a:t>Oversee performance through </a:t>
              </a:r>
              <a:br>
                <a:rPr lang="en-NZ" sz="1100">
                  <a:solidFill>
                    <a:schemeClr val="tx1"/>
                  </a:solidFill>
                  <a:latin typeface="Source Sans Pro" panose="020B0503030403020204" pitchFamily="34" charset="0"/>
                  <a:ea typeface="Source Sans Pro" panose="020B0503030403020204" pitchFamily="34" charset="0"/>
                </a:rPr>
              </a:br>
              <a:r>
                <a:rPr lang="en-NZ" sz="1100">
                  <a:solidFill>
                    <a:schemeClr val="tx1"/>
                  </a:solidFill>
                  <a:latin typeface="Source Sans Pro" panose="020B0503030403020204" pitchFamily="34" charset="0"/>
                  <a:ea typeface="Source Sans Pro" panose="020B0503030403020204" pitchFamily="34" charset="0"/>
                </a:rPr>
                <a:t>your monitoring department</a:t>
              </a:r>
            </a:p>
          </p:txBody>
        </p:sp>
      </p:grpSp>
    </p:spTree>
    <p:extLst>
      <p:ext uri="{BB962C8B-B14F-4D97-AF65-F5344CB8AC3E}">
        <p14:creationId xmlns:p14="http://schemas.microsoft.com/office/powerpoint/2010/main" val="74403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66B3DE0-2566-4B84-B76D-169B101E9290}"/>
              </a:ext>
            </a:extLst>
          </p:cNvPr>
          <p:cNvGraphicFramePr>
            <a:graphicFrameLocks noGrp="1"/>
          </p:cNvGraphicFramePr>
          <p:nvPr>
            <p:extLst>
              <p:ext uri="{D42A27DB-BD31-4B8C-83A1-F6EECF244321}">
                <p14:modId xmlns:p14="http://schemas.microsoft.com/office/powerpoint/2010/main" val="81201869"/>
              </p:ext>
            </p:extLst>
          </p:nvPr>
        </p:nvGraphicFramePr>
        <p:xfrm>
          <a:off x="3657261" y="179112"/>
          <a:ext cx="6042932" cy="5829801"/>
        </p:xfrm>
        <a:graphic>
          <a:graphicData uri="http://schemas.openxmlformats.org/drawingml/2006/table">
            <a:tbl>
              <a:tblPr firstRow="1" firstCol="1" bandRow="1">
                <a:tableStyleId>{5C22544A-7EE6-4342-B048-85BDC9FD1C3A}</a:tableStyleId>
              </a:tblPr>
              <a:tblGrid>
                <a:gridCol w="1083523">
                  <a:extLst>
                    <a:ext uri="{9D8B030D-6E8A-4147-A177-3AD203B41FA5}">
                      <a16:colId xmlns:a16="http://schemas.microsoft.com/office/drawing/2014/main" val="4145377055"/>
                    </a:ext>
                  </a:extLst>
                </a:gridCol>
                <a:gridCol w="1482716">
                  <a:extLst>
                    <a:ext uri="{9D8B030D-6E8A-4147-A177-3AD203B41FA5}">
                      <a16:colId xmlns:a16="http://schemas.microsoft.com/office/drawing/2014/main" val="1938705298"/>
                    </a:ext>
                  </a:extLst>
                </a:gridCol>
                <a:gridCol w="1586360">
                  <a:extLst>
                    <a:ext uri="{9D8B030D-6E8A-4147-A177-3AD203B41FA5}">
                      <a16:colId xmlns:a16="http://schemas.microsoft.com/office/drawing/2014/main" val="2581502150"/>
                    </a:ext>
                  </a:extLst>
                </a:gridCol>
                <a:gridCol w="1890333">
                  <a:extLst>
                    <a:ext uri="{9D8B030D-6E8A-4147-A177-3AD203B41FA5}">
                      <a16:colId xmlns:a16="http://schemas.microsoft.com/office/drawing/2014/main" val="1673629034"/>
                    </a:ext>
                  </a:extLst>
                </a:gridCol>
              </a:tblGrid>
              <a:tr h="485930">
                <a:tc>
                  <a:txBody>
                    <a:bodyPr/>
                    <a:lstStyle/>
                    <a:p>
                      <a:pPr>
                        <a:lnSpc>
                          <a:spcPct val="107000"/>
                        </a:lnSpc>
                        <a:spcAft>
                          <a:spcPts val="800"/>
                        </a:spcAft>
                      </a:pPr>
                      <a:r>
                        <a:rPr lang="en-NZ" sz="1200">
                          <a:effectLst/>
                          <a:latin typeface="Source Sans Pro" panose="020B0503030403020204" pitchFamily="34" charset="0"/>
                          <a:ea typeface="Source Sans Pro" panose="020B0503030403020204" pitchFamily="34" charset="0"/>
                        </a:rPr>
                        <a:t> </a:t>
                      </a:r>
                      <a:endParaRPr lang="en-NZ" sz="1200">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0" marB="0" anchor="b">
                    <a:lnR w="19050" cap="flat" cmpd="sng" algn="ctr">
                      <a:solidFill>
                        <a:schemeClr val="bg1"/>
                      </a:solidFill>
                      <a:prstDash val="solid"/>
                      <a:round/>
                      <a:headEnd type="none" w="med" len="med"/>
                      <a:tailEnd type="none" w="med" len="med"/>
                    </a:lnR>
                    <a:noFill/>
                  </a:tcPr>
                </a:tc>
                <a:tc>
                  <a:txBody>
                    <a:bodyPr/>
                    <a:lstStyle/>
                    <a:p>
                      <a:pPr>
                        <a:lnSpc>
                          <a:spcPct val="110000"/>
                        </a:lnSpc>
                        <a:spcBef>
                          <a:spcPts val="500"/>
                        </a:spcBef>
                        <a:spcAft>
                          <a:spcPts val="500"/>
                        </a:spcAft>
                      </a:pPr>
                      <a:r>
                        <a:rPr lang="en-NZ" sz="1200">
                          <a:effectLst/>
                          <a:latin typeface="Source Sans Pro" panose="020B0503030403020204" pitchFamily="34" charset="0"/>
                          <a:ea typeface="Source Sans Pro" panose="020B0503030403020204" pitchFamily="34" charset="0"/>
                        </a:rPr>
                        <a:t>Crown agent</a:t>
                      </a:r>
                      <a:endParaRPr lang="en-NZ" sz="1200">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28614"/>
                    </a:solidFill>
                  </a:tcPr>
                </a:tc>
                <a:tc>
                  <a:txBody>
                    <a:bodyPr/>
                    <a:lstStyle/>
                    <a:p>
                      <a:pPr>
                        <a:lnSpc>
                          <a:spcPct val="110000"/>
                        </a:lnSpc>
                        <a:spcBef>
                          <a:spcPts val="500"/>
                        </a:spcBef>
                        <a:spcAft>
                          <a:spcPts val="500"/>
                        </a:spcAft>
                      </a:pPr>
                      <a:r>
                        <a:rPr lang="en-NZ" sz="1200">
                          <a:effectLst/>
                          <a:latin typeface="Source Sans Pro" panose="020B0503030403020204" pitchFamily="34" charset="0"/>
                          <a:ea typeface="Source Sans Pro" panose="020B0503030403020204" pitchFamily="34" charset="0"/>
                        </a:rPr>
                        <a:t>Autonomous </a:t>
                      </a:r>
                      <a:br>
                        <a:rPr lang="en-NZ" sz="1200">
                          <a:effectLst/>
                          <a:latin typeface="Source Sans Pro" panose="020B0503030403020204" pitchFamily="34" charset="0"/>
                          <a:ea typeface="Source Sans Pro" panose="020B0503030403020204" pitchFamily="34" charset="0"/>
                        </a:rPr>
                      </a:br>
                      <a:r>
                        <a:rPr lang="en-NZ" sz="1200">
                          <a:effectLst/>
                          <a:latin typeface="Source Sans Pro" panose="020B0503030403020204" pitchFamily="34" charset="0"/>
                          <a:ea typeface="Source Sans Pro" panose="020B0503030403020204" pitchFamily="34" charset="0"/>
                        </a:rPr>
                        <a:t>Crown entity</a:t>
                      </a:r>
                      <a:endParaRPr lang="en-NZ" sz="1200">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28614"/>
                    </a:solidFill>
                  </a:tcPr>
                </a:tc>
                <a:tc>
                  <a:txBody>
                    <a:bodyPr/>
                    <a:lstStyle/>
                    <a:p>
                      <a:pPr>
                        <a:lnSpc>
                          <a:spcPct val="110000"/>
                        </a:lnSpc>
                        <a:spcBef>
                          <a:spcPts val="500"/>
                        </a:spcBef>
                        <a:spcAft>
                          <a:spcPts val="500"/>
                        </a:spcAft>
                      </a:pPr>
                      <a:r>
                        <a:rPr lang="en-NZ" sz="1200">
                          <a:effectLst/>
                          <a:latin typeface="Source Sans Pro" panose="020B0503030403020204" pitchFamily="34" charset="0"/>
                          <a:ea typeface="Source Sans Pro" panose="020B0503030403020204" pitchFamily="34" charset="0"/>
                        </a:rPr>
                        <a:t>Independent </a:t>
                      </a:r>
                      <a:br>
                        <a:rPr lang="en-NZ" sz="1200">
                          <a:effectLst/>
                          <a:latin typeface="Source Sans Pro" panose="020B0503030403020204" pitchFamily="34" charset="0"/>
                          <a:ea typeface="Source Sans Pro" panose="020B0503030403020204" pitchFamily="34" charset="0"/>
                        </a:rPr>
                      </a:br>
                      <a:r>
                        <a:rPr lang="en-NZ" sz="1200">
                          <a:effectLst/>
                          <a:latin typeface="Source Sans Pro" panose="020B0503030403020204" pitchFamily="34" charset="0"/>
                          <a:ea typeface="Source Sans Pro" panose="020B0503030403020204" pitchFamily="34" charset="0"/>
                        </a:rPr>
                        <a:t>Crown entity</a:t>
                      </a:r>
                      <a:endParaRPr lang="en-NZ" sz="1200">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36000" marB="36000"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528614"/>
                    </a:solidFill>
                  </a:tcPr>
                </a:tc>
                <a:extLst>
                  <a:ext uri="{0D108BD9-81ED-4DB2-BD59-A6C34878D82A}">
                    <a16:rowId xmlns:a16="http://schemas.microsoft.com/office/drawing/2014/main" val="3064157098"/>
                  </a:ext>
                </a:extLst>
              </a:tr>
              <a:tr h="1152573">
                <a:tc>
                  <a:txBody>
                    <a:bodyPr/>
                    <a:lstStyle/>
                    <a:p>
                      <a:pPr>
                        <a:lnSpc>
                          <a:spcPct val="107000"/>
                        </a:lnSpc>
                        <a:spcAft>
                          <a:spcPts val="800"/>
                        </a:spcAft>
                      </a:pPr>
                      <a:r>
                        <a:rPr lang="en-NZ" sz="1200" b="0">
                          <a:solidFill>
                            <a:schemeClr val="tx1"/>
                          </a:solidFill>
                          <a:effectLst/>
                          <a:latin typeface="Source Sans Pro" panose="020B0503030403020204" pitchFamily="34" charset="0"/>
                          <a:ea typeface="Source Sans Pro" panose="020B0503030403020204" pitchFamily="34" charset="0"/>
                        </a:rPr>
                        <a:t>Power to appoint board members </a:t>
                      </a:r>
                      <a:r>
                        <a:rPr lang="en-NZ" sz="1200" b="0" kern="1200">
                          <a:solidFill>
                            <a:schemeClr val="tx1"/>
                          </a:solidFill>
                          <a:effectLst/>
                          <a:latin typeface="Source Sans Pro" panose="020B0503030403020204" pitchFamily="34" charset="0"/>
                          <a:ea typeface="Source Sans Pro" panose="020B0503030403020204" pitchFamily="34" charset="0"/>
                          <a:cs typeface="+mn-cs"/>
                        </a:rPr>
                        <a:t>and set terms of office</a:t>
                      </a:r>
                      <a:r>
                        <a:rPr lang="en-NZ" sz="1200" b="0" kern="1200" baseline="30000">
                          <a:solidFill>
                            <a:schemeClr val="tx1"/>
                          </a:solidFill>
                          <a:effectLst/>
                          <a:latin typeface="Source Sans Pro" panose="020B0503030403020204" pitchFamily="34" charset="0"/>
                          <a:ea typeface="Source Sans Pro" panose="020B0503030403020204" pitchFamily="34" charset="0"/>
                          <a:cs typeface="+mn-cs"/>
                        </a:rPr>
                        <a:t>2</a:t>
                      </a:r>
                      <a:endParaRPr lang="en-NZ" sz="1200" b="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B w="19050" cap="flat" cmpd="sng" algn="ctr">
                      <a:solidFill>
                        <a:schemeClr val="bg1"/>
                      </a:solidFill>
                      <a:prstDash val="solid"/>
                      <a:round/>
                      <a:headEnd type="none" w="med" len="med"/>
                      <a:tailEnd type="none" w="med" len="med"/>
                    </a:lnB>
                    <a:solidFill>
                      <a:srgbClr val="D5E7B7"/>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Minister </a:t>
                      </a:r>
                      <a:r>
                        <a:rPr lang="en-US" sz="1150">
                          <a:solidFill>
                            <a:schemeClr val="tx1"/>
                          </a:solidFill>
                          <a:effectLst/>
                          <a:latin typeface="Source Sans Pro" panose="020B0503030403020204" pitchFamily="34" charset="0"/>
                          <a:ea typeface="Source Sans Pro" panose="020B0503030403020204" pitchFamily="34" charset="0"/>
                          <a:cs typeface="Ideal Sans Book"/>
                        </a:rPr>
                        <a:t>appoints for up to three years. Members may be reappointed</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Minister appoints </a:t>
                      </a:r>
                      <a:r>
                        <a:rPr lang="en-US" sz="1150">
                          <a:solidFill>
                            <a:schemeClr val="tx1"/>
                          </a:solidFill>
                          <a:effectLst/>
                          <a:latin typeface="Source Sans Pro" panose="020B0503030403020204" pitchFamily="34" charset="0"/>
                          <a:ea typeface="Source Sans Pro" panose="020B0503030403020204" pitchFamily="34" charset="0"/>
                          <a:cs typeface="Ideal Sans Book"/>
                        </a:rPr>
                        <a:t>for up to three years. Members may be reappointed</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Governor-General, on </a:t>
                      </a:r>
                      <a:r>
                        <a:rPr lang="en-NZ" sz="1150">
                          <a:solidFill>
                            <a:schemeClr val="tx1"/>
                          </a:solidFill>
                          <a:effectLst/>
                          <a:latin typeface="Source Sans Pro" panose="020B0503030403020204" pitchFamily="34" charset="0"/>
                          <a:ea typeface="Source Sans Pro" panose="020B0503030403020204" pitchFamily="34" charset="0"/>
                          <a:cs typeface="Ideal Sans Book"/>
                        </a:rPr>
                        <a:t>the recommendation of the responsible minister, for up to five years. Members may be reappointed</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41901213"/>
                  </a:ext>
                </a:extLst>
              </a:tr>
              <a:tr h="742423">
                <a:tc>
                  <a:txBody>
                    <a:bodyPr/>
                    <a:lstStyle/>
                    <a:p>
                      <a:pPr>
                        <a:lnSpc>
                          <a:spcPct val="107000"/>
                        </a:lnSpc>
                        <a:spcAft>
                          <a:spcPts val="800"/>
                        </a:spcAft>
                      </a:pPr>
                      <a:r>
                        <a:rPr lang="en-NZ" sz="1200" b="0">
                          <a:solidFill>
                            <a:schemeClr val="tx1"/>
                          </a:solidFill>
                          <a:effectLst/>
                          <a:latin typeface="Source Sans Pro" panose="020B0503030403020204" pitchFamily="34" charset="0"/>
                          <a:ea typeface="Source Sans Pro" panose="020B0503030403020204" pitchFamily="34" charset="0"/>
                        </a:rPr>
                        <a:t>Power to remove board members</a:t>
                      </a:r>
                      <a:endParaRPr lang="en-NZ" sz="1200" b="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E7B7"/>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Minister’s discretion </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Minister, for justifiable reason</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Governor-General, for just cause, on advice of minister. Attorney-General consulted</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9847969"/>
                  </a:ext>
                </a:extLst>
              </a:tr>
              <a:tr h="1110121">
                <a:tc>
                  <a:txBody>
                    <a:bodyPr/>
                    <a:lstStyle/>
                    <a:p>
                      <a:pPr>
                        <a:lnSpc>
                          <a:spcPct val="107000"/>
                        </a:lnSpc>
                        <a:spcAft>
                          <a:spcPts val="800"/>
                        </a:spcAft>
                      </a:pPr>
                      <a:r>
                        <a:rPr lang="en-NZ" sz="1200" b="0">
                          <a:solidFill>
                            <a:schemeClr val="tx1"/>
                          </a:solidFill>
                          <a:effectLst/>
                          <a:latin typeface="Source Sans Pro" panose="020B0503030403020204" pitchFamily="34" charset="0"/>
                          <a:ea typeface="Source Sans Pro" panose="020B0503030403020204" pitchFamily="34" charset="0"/>
                        </a:rPr>
                        <a:t>Power to direct on government policy</a:t>
                      </a:r>
                      <a:endParaRPr lang="en-NZ" sz="1200" b="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E7B7"/>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Must “give effect to” policy that relates to the entity’s functions and objectives if directed by minister</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Must “have regard to” policy that relates to the entity’s functions and objectives if directed by minister</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No power to direct, unless specifically provided for in another Act</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70395397"/>
                  </a:ext>
                </a:extLst>
              </a:tr>
              <a:tr h="1357648">
                <a:tc>
                  <a:txBody>
                    <a:bodyPr/>
                    <a:lstStyle/>
                    <a:p>
                      <a:pPr>
                        <a:lnSpc>
                          <a:spcPct val="107000"/>
                        </a:lnSpc>
                        <a:spcAft>
                          <a:spcPts val="800"/>
                        </a:spcAft>
                      </a:pPr>
                      <a:r>
                        <a:rPr lang="en-NZ" sz="1200" b="0">
                          <a:solidFill>
                            <a:schemeClr val="tx1"/>
                          </a:solidFill>
                          <a:effectLst/>
                          <a:latin typeface="Source Sans Pro" panose="020B0503030403020204" pitchFamily="34" charset="0"/>
                          <a:ea typeface="Source Sans Pro" panose="020B0503030403020204" pitchFamily="34" charset="0"/>
                        </a:rPr>
                        <a:t>Participates in setting overall direction and power to set  annual expectations</a:t>
                      </a:r>
                      <a:endParaRPr lang="en-NZ" sz="1200" b="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E7B7"/>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Minister </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Minister </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Minister</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81760748"/>
                  </a:ext>
                </a:extLst>
              </a:tr>
              <a:tr h="981106">
                <a:tc>
                  <a:txBody>
                    <a:bodyPr/>
                    <a:lstStyle/>
                    <a:p>
                      <a:pPr>
                        <a:lnSpc>
                          <a:spcPct val="107000"/>
                        </a:lnSpc>
                        <a:spcAft>
                          <a:spcPts val="800"/>
                        </a:spcAft>
                      </a:pPr>
                      <a:r>
                        <a:rPr lang="en-NZ" sz="1200" b="0">
                          <a:solidFill>
                            <a:schemeClr val="tx1"/>
                          </a:solidFill>
                          <a:effectLst/>
                          <a:latin typeface="Source Sans Pro" panose="020B0503030403020204" pitchFamily="34" charset="0"/>
                          <a:ea typeface="Source Sans Pro" panose="020B0503030403020204" pitchFamily="34" charset="0"/>
                        </a:rPr>
                        <a:t>Whole of Government approach</a:t>
                      </a:r>
                      <a:endParaRPr lang="en-NZ" sz="1200" b="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E7B7"/>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Must “give effect to” if directed by ministers of Finance and for the Public Service </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Must “give effect to” if directed by ministers of Finance and for the Public Service</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nSpc>
                          <a:spcPct val="107000"/>
                        </a:lnSpc>
                        <a:spcAft>
                          <a:spcPts val="1000"/>
                        </a:spcAft>
                      </a:pPr>
                      <a:r>
                        <a:rPr lang="en-NZ" sz="1150">
                          <a:solidFill>
                            <a:schemeClr val="tx1"/>
                          </a:solidFill>
                          <a:effectLst/>
                          <a:latin typeface="Source Sans Pro" panose="020B0503030403020204" pitchFamily="34" charset="0"/>
                          <a:ea typeface="Source Sans Pro" panose="020B0503030403020204" pitchFamily="34" charset="0"/>
                        </a:rPr>
                        <a:t>Must “give effect to” if directed by ministers of Finance and for the Public Service</a:t>
                      </a:r>
                      <a:endParaRPr lang="en-NZ" sz="115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2408" marR="62408" marT="65297" marB="65297">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95196035"/>
                  </a:ext>
                </a:extLst>
              </a:tr>
            </a:tbl>
          </a:graphicData>
        </a:graphic>
      </p:graphicFrame>
      <p:sp>
        <p:nvSpPr>
          <p:cNvPr id="5" name="Rectangle 1">
            <a:extLst>
              <a:ext uri="{FF2B5EF4-FFF2-40B4-BE49-F238E27FC236}">
                <a16:creationId xmlns:a16="http://schemas.microsoft.com/office/drawing/2014/main" id="{A46AE0C9-F847-4596-85CB-9C67C955E1FD}"/>
              </a:ext>
            </a:extLst>
          </p:cNvPr>
          <p:cNvSpPr>
            <a:spLocks noChangeArrowheads="1"/>
          </p:cNvSpPr>
          <p:nvPr/>
        </p:nvSpPr>
        <p:spPr bwMode="auto">
          <a:xfrm>
            <a:off x="1438502" y="996724"/>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NZ" altLang="en-US" sz="1800" b="0" i="0" u="none" strike="noStrike" cap="none" normalizeH="0" baseline="0">
                <a:ln>
                  <a:noFill/>
                </a:ln>
                <a:solidFill>
                  <a:schemeClr val="tx1"/>
                </a:solidFill>
                <a:effectLst/>
                <a:latin typeface="Arial" panose="020B0604020202020204" pitchFamily="34" charset="0"/>
              </a:rPr>
            </a:br>
            <a:endParaRPr kumimoji="0" lang="en-NZ" altLang="en-US" sz="1800" b="0" i="0" u="none" strike="noStrike" cap="none" normalizeH="0" baseline="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9F10E886-C5CB-4D28-854C-E000A67DE064}"/>
              </a:ext>
            </a:extLst>
          </p:cNvPr>
          <p:cNvSpPr>
            <a:spLocks noChangeArrowheads="1"/>
          </p:cNvSpPr>
          <p:nvPr/>
        </p:nvSpPr>
        <p:spPr bwMode="auto">
          <a:xfrm>
            <a:off x="148658" y="6267620"/>
            <a:ext cx="480434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en-US" sz="1000" b="0" i="0" strike="noStrike" cap="none" normalizeH="0" baseline="30000">
                <a:ln>
                  <a:noFill/>
                </a:ln>
                <a:effectLst/>
                <a:latin typeface="Source Sans Pro" panose="020B0503030403020204" pitchFamily="34" charset="0"/>
                <a:ea typeface="Calibri" panose="020F0502020204030204" pitchFamily="34" charset="0"/>
                <a:cs typeface="Arial" panose="020B0604020202020204" pitchFamily="34" charset="0"/>
              </a:rPr>
              <a:t>1 </a:t>
            </a:r>
            <a:r>
              <a:rPr kumimoji="0" lang="en-NZ" altLang="en-US" sz="1000" b="0" i="0" u="none" strike="noStrike" cap="none" normalizeH="0" baseline="0">
                <a:ln>
                  <a:noFill/>
                </a:ln>
                <a:effectLst/>
                <a:latin typeface="Source Sans Pro" panose="020B0503030403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Statutory Crown Entities: A Guide for Departments</a:t>
            </a:r>
            <a:r>
              <a:rPr kumimoji="0" lang="en-NZ" altLang="en-US" sz="1000" b="0" i="0" u="none" strike="noStrike" cap="none" normalizeH="0" baseline="0">
                <a:ln>
                  <a:noFill/>
                </a:ln>
                <a:effectLst/>
                <a:latin typeface="Source Sans Pro" panose="020B0503030403020204" pitchFamily="34" charset="0"/>
                <a:ea typeface="Calibri" panose="020F0502020204030204" pitchFamily="34" charset="0"/>
                <a:cs typeface="Arial" panose="020B0604020202020204" pitchFamily="34" charset="0"/>
              </a:rPr>
              <a:t> advises </a:t>
            </a:r>
            <a:r>
              <a:rPr kumimoji="0" lang="en-NZ" altLang="en-US" sz="1000" b="0" i="0" u="none" strike="noStrike" cap="none" normalizeH="0" baseline="0">
                <a:ln>
                  <a:noFill/>
                </a:ln>
                <a:solidFill>
                  <a:schemeClr val="tx1"/>
                </a:solidFill>
                <a:effectLst/>
                <a:latin typeface="Source Sans Pro" panose="020B0503030403020204" pitchFamily="34" charset="0"/>
                <a:ea typeface="Calibri" panose="020F0502020204030204" pitchFamily="34" charset="0"/>
                <a:cs typeface="Arial" panose="020B0604020202020204" pitchFamily="34" charset="0"/>
              </a:rPr>
              <a:t>departments to ensure that ministers are advised not to act in any way that could imply a direction to an independent Crown entity.</a:t>
            </a:r>
          </a:p>
        </p:txBody>
      </p:sp>
      <p:sp>
        <p:nvSpPr>
          <p:cNvPr id="9" name="TextBox 8">
            <a:extLst>
              <a:ext uri="{FF2B5EF4-FFF2-40B4-BE49-F238E27FC236}">
                <a16:creationId xmlns:a16="http://schemas.microsoft.com/office/drawing/2014/main" id="{1999F664-F456-47AA-91C8-058D5EF4AF0F}"/>
              </a:ext>
            </a:extLst>
          </p:cNvPr>
          <p:cNvSpPr txBox="1"/>
          <p:nvPr/>
        </p:nvSpPr>
        <p:spPr>
          <a:xfrm>
            <a:off x="148659" y="211203"/>
            <a:ext cx="3391246" cy="6288901"/>
          </a:xfrm>
          <a:prstGeom prst="rect">
            <a:avLst/>
          </a:prstGeom>
          <a:noFill/>
        </p:spPr>
        <p:txBody>
          <a:bodyPr wrap="square" lIns="0" tIns="0" rIns="0" bIns="0">
            <a:spAutoFit/>
          </a:bodyPr>
          <a:lstStyle/>
          <a:p>
            <a:pPr marL="80645" marR="247650">
              <a:lnSpc>
                <a:spcPct val="110000"/>
              </a:lnSpc>
              <a:spcBef>
                <a:spcPts val="830"/>
              </a:spcBef>
            </a:pPr>
            <a:r>
              <a:rPr lang="en-NZ" sz="1200" b="1">
                <a:effectLst/>
                <a:latin typeface="Source Sans Pro" panose="020B0503030403020204" pitchFamily="34" charset="0"/>
                <a:ea typeface="Ideal Sans Book"/>
                <a:cs typeface="Ideal Sans Book"/>
              </a:rPr>
              <a:t>The </a:t>
            </a:r>
            <a:r>
              <a:rPr lang="en-NZ" sz="1200" b="1" spc="-20">
                <a:effectLst/>
                <a:latin typeface="Source Sans Pro" panose="020B0503030403020204" pitchFamily="34" charset="0"/>
                <a:ea typeface="Ideal Sans Book"/>
                <a:cs typeface="Ideal Sans Book"/>
              </a:rPr>
              <a:t>Crown </a:t>
            </a:r>
            <a:r>
              <a:rPr lang="en-NZ" sz="1200" b="1" spc="-15">
                <a:effectLst/>
                <a:latin typeface="Source Sans Pro" panose="020B0503030403020204" pitchFamily="34" charset="0"/>
                <a:ea typeface="Ideal Sans Book"/>
                <a:cs typeface="Ideal Sans Book"/>
              </a:rPr>
              <a:t>Entities Act</a:t>
            </a:r>
            <a:r>
              <a:rPr lang="en-NZ" sz="1200" spc="-15">
                <a:effectLst/>
                <a:latin typeface="Source Sans Pro" panose="020B0503030403020204" pitchFamily="34" charset="0"/>
                <a:ea typeface="Ideal Sans Book"/>
                <a:cs typeface="Ideal Sans Book"/>
              </a:rPr>
              <a:t> </a:t>
            </a:r>
            <a:r>
              <a:rPr lang="en-NZ" sz="1200" spc="-20">
                <a:effectLst/>
                <a:latin typeface="Source Sans Pro" panose="020B0503030403020204" pitchFamily="34" charset="0"/>
                <a:ea typeface="Ideal Sans Book"/>
                <a:cs typeface="Ideal Sans Book"/>
              </a:rPr>
              <a:t>provides </a:t>
            </a:r>
            <a:r>
              <a:rPr lang="en-NZ" sz="1200">
                <a:effectLst/>
                <a:latin typeface="Source Sans Pro" panose="020B0503030403020204" pitchFamily="34" charset="0"/>
                <a:ea typeface="Ideal Sans Book"/>
                <a:cs typeface="Ideal Sans Book"/>
              </a:rPr>
              <a:t>a </a:t>
            </a:r>
            <a:r>
              <a:rPr lang="en-NZ" sz="1200" spc="-20">
                <a:effectLst/>
                <a:latin typeface="Source Sans Pro" panose="020B0503030403020204" pitchFamily="34" charset="0"/>
                <a:ea typeface="Ideal Sans Book"/>
                <a:cs typeface="Ideal Sans Book"/>
              </a:rPr>
              <a:t>framework </a:t>
            </a:r>
            <a:r>
              <a:rPr lang="en-NZ" sz="1200" spc="-15">
                <a:effectLst/>
                <a:latin typeface="Source Sans Pro" panose="020B0503030403020204" pitchFamily="34" charset="0"/>
                <a:ea typeface="Ideal Sans Book"/>
                <a:cs typeface="Ideal Sans Book"/>
              </a:rPr>
              <a:t>for </a:t>
            </a:r>
            <a:r>
              <a:rPr lang="en-NZ" sz="1200">
                <a:effectLst/>
                <a:latin typeface="Source Sans Pro" panose="020B0503030403020204" pitchFamily="34" charset="0"/>
                <a:ea typeface="Ideal Sans Book"/>
                <a:cs typeface="Ideal Sans Book"/>
              </a:rPr>
              <a:t>the </a:t>
            </a:r>
            <a:r>
              <a:rPr lang="en-NZ" sz="1200" spc="-15">
                <a:effectLst/>
                <a:latin typeface="Source Sans Pro" panose="020B0503030403020204" pitchFamily="34" charset="0"/>
                <a:ea typeface="Ideal Sans Book"/>
                <a:cs typeface="Ideal Sans Book"/>
              </a:rPr>
              <a:t>establishment, </a:t>
            </a:r>
            <a:r>
              <a:rPr lang="en-NZ" sz="1200" spc="-20">
                <a:effectLst/>
                <a:latin typeface="Source Sans Pro" panose="020B0503030403020204" pitchFamily="34" charset="0"/>
                <a:ea typeface="Ideal Sans Book"/>
                <a:cs typeface="Ideal Sans Book"/>
              </a:rPr>
              <a:t>governance, </a:t>
            </a:r>
            <a:r>
              <a:rPr lang="en-NZ" sz="1200">
                <a:effectLst/>
                <a:latin typeface="Source Sans Pro" panose="020B0503030403020204" pitchFamily="34" charset="0"/>
                <a:ea typeface="Ideal Sans Book"/>
                <a:cs typeface="Ideal Sans Book"/>
              </a:rPr>
              <a:t>and</a:t>
            </a:r>
            <a:r>
              <a:rPr lang="en-NZ" sz="1200" spc="-155">
                <a:effectLst/>
                <a:latin typeface="Source Sans Pro" panose="020B0503030403020204" pitchFamily="34" charset="0"/>
                <a:ea typeface="Ideal Sans Book"/>
                <a:cs typeface="Ideal Sans Book"/>
              </a:rPr>
              <a:t> </a:t>
            </a:r>
            <a:r>
              <a:rPr lang="en-NZ" sz="1200" spc="-15">
                <a:effectLst/>
                <a:latin typeface="Source Sans Pro" panose="020B0503030403020204" pitchFamily="34" charset="0"/>
                <a:ea typeface="Ideal Sans Book"/>
                <a:cs typeface="Ideal Sans Book"/>
              </a:rPr>
              <a:t>operation of </a:t>
            </a:r>
            <a:r>
              <a:rPr lang="en-NZ" sz="1200" spc="-35">
                <a:effectLst/>
                <a:latin typeface="Source Sans Pro" panose="020B0503030403020204" pitchFamily="34" charset="0"/>
                <a:ea typeface="Ideal Sans Book"/>
                <a:cs typeface="Ideal Sans Book"/>
              </a:rPr>
              <a:t>Crown </a:t>
            </a:r>
            <a:r>
              <a:rPr lang="en-NZ" sz="1200" spc="-15">
                <a:effectLst/>
                <a:latin typeface="Source Sans Pro" panose="020B0503030403020204" pitchFamily="34" charset="0"/>
                <a:ea typeface="Ideal Sans Book"/>
                <a:cs typeface="Ideal Sans Book"/>
              </a:rPr>
              <a:t>entities. It clarifies</a:t>
            </a:r>
            <a:r>
              <a:rPr lang="en-NZ" sz="1200" spc="-25">
                <a:effectLst/>
                <a:latin typeface="Source Sans Pro" panose="020B0503030403020204" pitchFamily="34" charset="0"/>
                <a:ea typeface="Ideal Sans Book"/>
                <a:cs typeface="Ideal Sans Book"/>
              </a:rPr>
              <a:t> </a:t>
            </a:r>
            <a:r>
              <a:rPr lang="en-NZ" sz="1200" spc="-15">
                <a:effectLst/>
                <a:latin typeface="Source Sans Pro" panose="020B0503030403020204" pitchFamily="34" charset="0"/>
                <a:ea typeface="Ideal Sans Book"/>
                <a:cs typeface="Ideal Sans Book"/>
              </a:rPr>
              <a:t>accountability</a:t>
            </a:r>
            <a:r>
              <a:rPr lang="en-NZ" sz="1200" spc="-25">
                <a:effectLst/>
                <a:latin typeface="Source Sans Pro" panose="020B0503030403020204" pitchFamily="34" charset="0"/>
                <a:ea typeface="Ideal Sans Book"/>
                <a:cs typeface="Ideal Sans Book"/>
              </a:rPr>
              <a:t> </a:t>
            </a:r>
            <a:r>
              <a:rPr lang="en-NZ" sz="1200" spc="-15">
                <a:effectLst/>
                <a:latin typeface="Source Sans Pro" panose="020B0503030403020204" pitchFamily="34" charset="0"/>
                <a:ea typeface="Ideal Sans Book"/>
                <a:cs typeface="Ideal Sans Book"/>
              </a:rPr>
              <a:t>relationships</a:t>
            </a:r>
            <a:r>
              <a:rPr lang="en-NZ" sz="1200" spc="-25">
                <a:effectLst/>
                <a:latin typeface="Source Sans Pro" panose="020B0503030403020204" pitchFamily="34" charset="0"/>
                <a:ea typeface="Ideal Sans Book"/>
                <a:cs typeface="Ideal Sans Book"/>
              </a:rPr>
              <a:t> </a:t>
            </a:r>
            <a:r>
              <a:rPr lang="en-NZ" sz="1200" spc="-15">
                <a:effectLst/>
                <a:latin typeface="Source Sans Pro" panose="020B0503030403020204" pitchFamily="34" charset="0"/>
                <a:ea typeface="Ideal Sans Book"/>
                <a:cs typeface="Ideal Sans Book"/>
              </a:rPr>
              <a:t>between</a:t>
            </a:r>
            <a:r>
              <a:rPr lang="en-NZ" sz="1200" spc="-30">
                <a:effectLst/>
                <a:latin typeface="Source Sans Pro" panose="020B0503030403020204" pitchFamily="34" charset="0"/>
                <a:ea typeface="Ideal Sans Book"/>
                <a:cs typeface="Ideal Sans Book"/>
              </a:rPr>
              <a:t> </a:t>
            </a:r>
            <a:r>
              <a:rPr lang="en-NZ" sz="1200" spc="-15">
                <a:effectLst/>
                <a:latin typeface="Source Sans Pro" panose="020B0503030403020204" pitchFamily="34" charset="0"/>
                <a:ea typeface="Ideal Sans Book"/>
                <a:cs typeface="Ideal Sans Book"/>
              </a:rPr>
              <a:t>Crown</a:t>
            </a:r>
            <a:r>
              <a:rPr lang="en-NZ" sz="1200" spc="-25">
                <a:effectLst/>
                <a:latin typeface="Source Sans Pro" panose="020B0503030403020204" pitchFamily="34" charset="0"/>
                <a:ea typeface="Ideal Sans Book"/>
                <a:cs typeface="Ideal Sans Book"/>
              </a:rPr>
              <a:t> </a:t>
            </a:r>
            <a:r>
              <a:rPr lang="en-NZ" sz="1200" spc="-15">
                <a:effectLst/>
                <a:latin typeface="Source Sans Pro" panose="020B0503030403020204" pitchFamily="34" charset="0"/>
                <a:ea typeface="Ideal Sans Book"/>
                <a:cs typeface="Ideal Sans Book"/>
              </a:rPr>
              <a:t>entities,</a:t>
            </a:r>
            <a:r>
              <a:rPr lang="en-NZ" sz="1200" spc="-25">
                <a:effectLst/>
                <a:latin typeface="Source Sans Pro" panose="020B0503030403020204" pitchFamily="34" charset="0"/>
                <a:ea typeface="Ideal Sans Book"/>
                <a:cs typeface="Ideal Sans Book"/>
              </a:rPr>
              <a:t> </a:t>
            </a:r>
            <a:r>
              <a:rPr lang="en-NZ" sz="1200" spc="-15">
                <a:effectLst/>
                <a:latin typeface="Source Sans Pro" panose="020B0503030403020204" pitchFamily="34" charset="0"/>
                <a:ea typeface="Ideal Sans Book"/>
                <a:cs typeface="Ideal Sans Book"/>
              </a:rPr>
              <a:t>their</a:t>
            </a:r>
            <a:r>
              <a:rPr lang="en-NZ" sz="1200" spc="-25">
                <a:effectLst/>
                <a:latin typeface="Source Sans Pro" panose="020B0503030403020204" pitchFamily="34" charset="0"/>
                <a:ea typeface="Ideal Sans Book"/>
                <a:cs typeface="Ideal Sans Book"/>
              </a:rPr>
              <a:t> </a:t>
            </a:r>
            <a:r>
              <a:rPr lang="en-NZ" sz="1200" spc="-15">
                <a:effectLst/>
                <a:latin typeface="Source Sans Pro" panose="020B0503030403020204" pitchFamily="34" charset="0"/>
                <a:ea typeface="Ideal Sans Book"/>
                <a:cs typeface="Ideal Sans Book"/>
              </a:rPr>
              <a:t>board</a:t>
            </a:r>
            <a:r>
              <a:rPr lang="en-NZ" sz="1200" spc="-25">
                <a:effectLst/>
                <a:latin typeface="Source Sans Pro" panose="020B0503030403020204" pitchFamily="34" charset="0"/>
                <a:ea typeface="Ideal Sans Book"/>
                <a:cs typeface="Ideal Sans Book"/>
              </a:rPr>
              <a:t> </a:t>
            </a:r>
            <a:r>
              <a:rPr lang="en-NZ" sz="1200" spc="-15">
                <a:effectLst/>
                <a:latin typeface="Source Sans Pro" panose="020B0503030403020204" pitchFamily="34" charset="0"/>
                <a:ea typeface="Ideal Sans Book"/>
                <a:cs typeface="Ideal Sans Book"/>
              </a:rPr>
              <a:t>members</a:t>
            </a:r>
            <a:r>
              <a:rPr lang="en-NZ" sz="1200" spc="-25">
                <a:effectLst/>
                <a:latin typeface="Source Sans Pro" panose="020B0503030403020204" pitchFamily="34" charset="0"/>
                <a:ea typeface="Ideal Sans Book"/>
                <a:cs typeface="Ideal Sans Book"/>
              </a:rPr>
              <a:t> </a:t>
            </a:r>
            <a:r>
              <a:rPr lang="en-NZ" sz="1200">
                <a:effectLst/>
                <a:latin typeface="Source Sans Pro" panose="020B0503030403020204" pitchFamily="34" charset="0"/>
                <a:ea typeface="Ideal Sans Book"/>
                <a:cs typeface="Ideal Sans Book"/>
              </a:rPr>
              <a:t>and</a:t>
            </a:r>
            <a:r>
              <a:rPr lang="en-NZ" sz="1200" spc="-25">
                <a:effectLst/>
                <a:latin typeface="Source Sans Pro" panose="020B0503030403020204" pitchFamily="34" charset="0"/>
                <a:ea typeface="Ideal Sans Book"/>
                <a:cs typeface="Ideal Sans Book"/>
              </a:rPr>
              <a:t> </a:t>
            </a:r>
            <a:r>
              <a:rPr lang="en-NZ" sz="1200" spc="-20">
                <a:effectLst/>
                <a:latin typeface="Source Sans Pro" panose="020B0503030403020204" pitchFamily="34" charset="0"/>
                <a:ea typeface="Ideal Sans Book"/>
                <a:cs typeface="Ideal Sans Book"/>
              </a:rPr>
              <a:t>responsible </a:t>
            </a:r>
            <a:r>
              <a:rPr lang="en-NZ" sz="1200" spc="-15">
                <a:effectLst/>
                <a:latin typeface="Source Sans Pro" panose="020B0503030403020204" pitchFamily="34" charset="0"/>
                <a:ea typeface="Ideal Sans Book"/>
                <a:cs typeface="Ideal Sans Book"/>
              </a:rPr>
              <a:t>ministers. Each entity </a:t>
            </a:r>
            <a:r>
              <a:rPr lang="en-NZ" sz="1200">
                <a:effectLst/>
                <a:latin typeface="Source Sans Pro" panose="020B0503030403020204" pitchFamily="34" charset="0"/>
                <a:ea typeface="Ideal Sans Book"/>
                <a:cs typeface="Ideal Sans Book"/>
              </a:rPr>
              <a:t>has its </a:t>
            </a:r>
            <a:r>
              <a:rPr lang="en-NZ" sz="1200" spc="-15">
                <a:effectLst/>
                <a:latin typeface="Source Sans Pro" panose="020B0503030403020204" pitchFamily="34" charset="0"/>
                <a:ea typeface="Ideal Sans Book"/>
                <a:cs typeface="Ideal Sans Book"/>
              </a:rPr>
              <a:t>own establishment </a:t>
            </a:r>
            <a:r>
              <a:rPr lang="en-NZ" sz="1200" spc="-20">
                <a:effectLst/>
                <a:latin typeface="Source Sans Pro" panose="020B0503030403020204" pitchFamily="34" charset="0"/>
                <a:ea typeface="Ideal Sans Book"/>
                <a:cs typeface="Ideal Sans Book"/>
              </a:rPr>
              <a:t>legislation. </a:t>
            </a:r>
            <a:endParaRPr lang="en-NZ" sz="1200">
              <a:effectLst/>
              <a:latin typeface="Source Sans Pro" panose="020B0503030403020204" pitchFamily="34" charset="0"/>
              <a:ea typeface="Ideal Sans Book"/>
              <a:cs typeface="Ideal Sans Book"/>
            </a:endParaRPr>
          </a:p>
          <a:p>
            <a:pPr marL="80645" marR="247650">
              <a:lnSpc>
                <a:spcPct val="110000"/>
              </a:lnSpc>
              <a:spcBef>
                <a:spcPts val="830"/>
              </a:spcBef>
              <a:spcAft>
                <a:spcPts val="0"/>
              </a:spcAft>
            </a:pPr>
            <a:r>
              <a:rPr lang="en-NZ" sz="1200" b="1" spc="-20">
                <a:effectLst/>
                <a:latin typeface="Source Sans Pro" panose="020B0503030403020204" pitchFamily="34" charset="0"/>
                <a:ea typeface="Ideal Sans Book"/>
                <a:cs typeface="Ideal Sans Book"/>
              </a:rPr>
              <a:t>Crown </a:t>
            </a:r>
            <a:r>
              <a:rPr lang="en-NZ" sz="1200" b="1" spc="-15">
                <a:effectLst/>
                <a:latin typeface="Source Sans Pro" panose="020B0503030403020204" pitchFamily="34" charset="0"/>
                <a:ea typeface="Ideal Sans Book"/>
                <a:cs typeface="Ideal Sans Book"/>
              </a:rPr>
              <a:t>entities</a:t>
            </a:r>
            <a:r>
              <a:rPr lang="en-NZ" sz="1200" spc="-15">
                <a:effectLst/>
                <a:latin typeface="Source Sans Pro" panose="020B0503030403020204" pitchFamily="34" charset="0"/>
                <a:ea typeface="Ideal Sans Book"/>
                <a:cs typeface="Ideal Sans Book"/>
              </a:rPr>
              <a:t> are owned </a:t>
            </a:r>
            <a:r>
              <a:rPr lang="en-NZ" sz="1200">
                <a:effectLst/>
                <a:latin typeface="Source Sans Pro" panose="020B0503030403020204" pitchFamily="34" charset="0"/>
                <a:ea typeface="Ideal Sans Book"/>
                <a:cs typeface="Ideal Sans Book"/>
              </a:rPr>
              <a:t>by the </a:t>
            </a:r>
            <a:r>
              <a:rPr lang="en-NZ" sz="1200" spc="-15">
                <a:effectLst/>
                <a:latin typeface="Source Sans Pro" panose="020B0503030403020204" pitchFamily="34" charset="0"/>
                <a:ea typeface="Ideal Sans Book"/>
                <a:cs typeface="Ideal Sans Book"/>
              </a:rPr>
              <a:t>Crown. </a:t>
            </a:r>
            <a:br>
              <a:rPr lang="en-NZ" sz="1200" spc="-15">
                <a:effectLst/>
                <a:latin typeface="Source Sans Pro" panose="020B0503030403020204" pitchFamily="34" charset="0"/>
                <a:ea typeface="Ideal Sans Book"/>
                <a:cs typeface="Ideal Sans Book"/>
              </a:rPr>
            </a:br>
            <a:r>
              <a:rPr lang="en-NZ" sz="1200" spc="-15">
                <a:effectLst/>
                <a:latin typeface="Source Sans Pro" panose="020B0503030403020204" pitchFamily="34" charset="0"/>
                <a:ea typeface="Ideal Sans Book"/>
                <a:cs typeface="Ideal Sans Book"/>
              </a:rPr>
              <a:t>Most </a:t>
            </a:r>
            <a:r>
              <a:rPr lang="en-NZ" sz="1200" spc="-20">
                <a:effectLst/>
                <a:latin typeface="Source Sans Pro" panose="020B0503030403020204" pitchFamily="34" charset="0"/>
                <a:ea typeface="Ideal Sans Book"/>
                <a:cs typeface="Ideal Sans Book"/>
              </a:rPr>
              <a:t>have governance </a:t>
            </a:r>
            <a:r>
              <a:rPr lang="en-NZ" sz="1200" spc="-15">
                <a:effectLst/>
                <a:latin typeface="Source Sans Pro" panose="020B0503030403020204" pitchFamily="34" charset="0"/>
                <a:ea typeface="Ideal Sans Book"/>
                <a:cs typeface="Ideal Sans Book"/>
              </a:rPr>
              <a:t>boards appointed </a:t>
            </a:r>
            <a:r>
              <a:rPr lang="en-NZ" sz="1200">
                <a:effectLst/>
                <a:latin typeface="Source Sans Pro" panose="020B0503030403020204" pitchFamily="34" charset="0"/>
                <a:ea typeface="Ideal Sans Book"/>
                <a:cs typeface="Ideal Sans Book"/>
              </a:rPr>
              <a:t>by </a:t>
            </a:r>
            <a:r>
              <a:rPr lang="en-NZ" sz="1200" spc="-15">
                <a:effectLst/>
                <a:latin typeface="Source Sans Pro" panose="020B0503030403020204" pitchFamily="34" charset="0"/>
                <a:ea typeface="Ideal Sans Book"/>
                <a:cs typeface="Ideal Sans Book"/>
              </a:rPr>
              <a:t>responsible ministers </a:t>
            </a:r>
            <a:r>
              <a:rPr lang="en-NZ" sz="1200">
                <a:effectLst/>
                <a:latin typeface="Source Sans Pro" panose="020B0503030403020204" pitchFamily="34" charset="0"/>
                <a:ea typeface="Ideal Sans Book"/>
                <a:cs typeface="Ideal Sans Book"/>
              </a:rPr>
              <a:t>and </a:t>
            </a:r>
            <a:r>
              <a:rPr lang="en-NZ" sz="1200" spc="-15">
                <a:effectLst/>
                <a:latin typeface="Source Sans Pro" panose="020B0503030403020204" pitchFamily="34" charset="0"/>
                <a:ea typeface="Ideal Sans Book"/>
                <a:cs typeface="Ideal Sans Book"/>
              </a:rPr>
              <a:t>their </a:t>
            </a:r>
            <a:r>
              <a:rPr lang="en-NZ" sz="1200" spc="-20">
                <a:effectLst/>
                <a:latin typeface="Source Sans Pro" panose="020B0503030403020204" pitchFamily="34" charset="0"/>
                <a:ea typeface="Ideal Sans Book"/>
                <a:cs typeface="Ideal Sans Book"/>
              </a:rPr>
              <a:t>own </a:t>
            </a:r>
            <a:r>
              <a:rPr lang="en-NZ" sz="1200" spc="-15">
                <a:effectLst/>
                <a:latin typeface="Source Sans Pro" panose="020B0503030403020204" pitchFamily="34" charset="0"/>
                <a:ea typeface="Ideal Sans Book"/>
                <a:cs typeface="Ideal Sans Book"/>
              </a:rPr>
              <a:t>establishment legislation. There are three categories of Crown </a:t>
            </a:r>
            <a:r>
              <a:rPr lang="en-NZ" sz="1200" spc="-25">
                <a:effectLst/>
                <a:latin typeface="Source Sans Pro" panose="020B0503030403020204" pitchFamily="34" charset="0"/>
                <a:ea typeface="Ideal Sans Book"/>
                <a:cs typeface="Ideal Sans Book"/>
              </a:rPr>
              <a:t>entity: </a:t>
            </a:r>
          </a:p>
          <a:p>
            <a:pPr marL="252095" marR="247650" indent="-171450">
              <a:lnSpc>
                <a:spcPct val="110000"/>
              </a:lnSpc>
              <a:spcAft>
                <a:spcPts val="0"/>
              </a:spcAft>
              <a:buFont typeface="Arial" panose="020B0604020202020204" pitchFamily="34" charset="0"/>
              <a:buChar char="•"/>
            </a:pPr>
            <a:r>
              <a:rPr lang="en-NZ" sz="1200" b="1" spc="-15">
                <a:effectLst/>
                <a:latin typeface="Source Sans Pro" panose="020B0503030403020204" pitchFamily="34" charset="0"/>
                <a:ea typeface="Ideal Sans Book"/>
                <a:cs typeface="Ideal Sans Book"/>
              </a:rPr>
              <a:t>Crown agents </a:t>
            </a:r>
            <a:r>
              <a:rPr lang="en-NZ" sz="1200" spc="-15">
                <a:effectLst/>
                <a:latin typeface="Source Sans Pro" panose="020B0503030403020204" pitchFamily="34" charset="0"/>
                <a:ea typeface="Ideal Sans Book"/>
                <a:cs typeface="Ideal Sans Book"/>
              </a:rPr>
              <a:t>give effect </a:t>
            </a:r>
            <a:r>
              <a:rPr lang="en-NZ" sz="1200">
                <a:effectLst/>
                <a:latin typeface="Source Sans Pro" panose="020B0503030403020204" pitchFamily="34" charset="0"/>
                <a:ea typeface="Ideal Sans Book"/>
                <a:cs typeface="Ideal Sans Book"/>
              </a:rPr>
              <a:t>to </a:t>
            </a:r>
            <a:r>
              <a:rPr lang="en-NZ" sz="1200" spc="-20">
                <a:effectLst/>
                <a:latin typeface="Source Sans Pro" panose="020B0503030403020204" pitchFamily="34" charset="0"/>
                <a:ea typeface="Ideal Sans Book"/>
                <a:cs typeface="Ideal Sans Book"/>
              </a:rPr>
              <a:t>government </a:t>
            </a:r>
            <a:r>
              <a:rPr lang="en-NZ" sz="1200" spc="-25">
                <a:effectLst/>
                <a:latin typeface="Source Sans Pro" panose="020B0503030403020204" pitchFamily="34" charset="0"/>
                <a:ea typeface="Ideal Sans Book"/>
                <a:cs typeface="Ideal Sans Book"/>
              </a:rPr>
              <a:t>policy, </a:t>
            </a:r>
            <a:r>
              <a:rPr lang="en-NZ" sz="1200" spc="-15">
                <a:effectLst/>
                <a:latin typeface="Source Sans Pro" panose="020B0503030403020204" pitchFamily="34" charset="0"/>
                <a:ea typeface="Ideal Sans Book"/>
                <a:cs typeface="Ideal Sans Book"/>
              </a:rPr>
              <a:t>including core public-facing service </a:t>
            </a:r>
            <a:r>
              <a:rPr lang="en-NZ" sz="1200" spc="-25">
                <a:effectLst/>
                <a:latin typeface="Source Sans Pro" panose="020B0503030403020204" pitchFamily="34" charset="0"/>
                <a:ea typeface="Ideal Sans Book"/>
                <a:cs typeface="Ideal Sans Book"/>
              </a:rPr>
              <a:t>delivery</a:t>
            </a:r>
            <a:r>
              <a:rPr lang="en-NZ" sz="1200" spc="-15">
                <a:effectLst/>
                <a:latin typeface="Source Sans Pro" panose="020B0503030403020204" pitchFamily="34" charset="0"/>
                <a:ea typeface="Ideal Sans Book"/>
                <a:cs typeface="Ideal Sans Book"/>
              </a:rPr>
              <a:t>. </a:t>
            </a:r>
            <a:r>
              <a:rPr lang="en-NZ" sz="1200" spc="-25">
                <a:effectLst/>
                <a:latin typeface="Source Sans Pro" panose="020B0503030403020204" pitchFamily="34" charset="0"/>
                <a:ea typeface="Ideal Sans Book"/>
                <a:cs typeface="Ideal Sans Book"/>
              </a:rPr>
              <a:t>The Public Service Act 2020 also provides that Crown agents are part of the public service and must uphold the purpose, principles and values of public service when carrying out their functions. </a:t>
            </a:r>
          </a:p>
          <a:p>
            <a:pPr marL="252095" marR="247650" indent="-171450">
              <a:lnSpc>
                <a:spcPct val="110000"/>
              </a:lnSpc>
              <a:spcAft>
                <a:spcPts val="0"/>
              </a:spcAft>
              <a:buFont typeface="Arial" panose="020B0604020202020204" pitchFamily="34" charset="0"/>
              <a:buChar char="•"/>
            </a:pPr>
            <a:r>
              <a:rPr lang="en-NZ" sz="1200" b="1" spc="-15">
                <a:effectLst/>
                <a:latin typeface="Source Sans Pro" panose="020B0503030403020204" pitchFamily="34" charset="0"/>
                <a:ea typeface="Ideal Sans Book"/>
                <a:cs typeface="Ideal Sans Book"/>
              </a:rPr>
              <a:t>autonomous Crown entities</a:t>
            </a:r>
            <a:r>
              <a:rPr lang="en-NZ" sz="1200" i="1" spc="-15">
                <a:effectLst/>
                <a:latin typeface="Source Sans Pro" panose="020B0503030403020204" pitchFamily="34" charset="0"/>
                <a:ea typeface="Ideal Sans Book"/>
                <a:cs typeface="Ideal Sans Book"/>
              </a:rPr>
              <a:t> </a:t>
            </a:r>
            <a:r>
              <a:rPr lang="en-NZ" sz="1200" spc="-15">
                <a:effectLst/>
                <a:latin typeface="Source Sans Pro" panose="020B0503030403020204" pitchFamily="34" charset="0"/>
                <a:ea typeface="Ideal Sans Book"/>
                <a:cs typeface="Ideal Sans Book"/>
              </a:rPr>
              <a:t>must </a:t>
            </a:r>
            <a:r>
              <a:rPr lang="en-NZ" sz="1200" spc="-20">
                <a:effectLst/>
                <a:latin typeface="Source Sans Pro" panose="020B0503030403020204" pitchFamily="34" charset="0"/>
                <a:ea typeface="Ideal Sans Book"/>
                <a:cs typeface="Ideal Sans Book"/>
              </a:rPr>
              <a:t>have regard </a:t>
            </a:r>
            <a:r>
              <a:rPr lang="en-NZ" sz="1200" spc="-15">
                <a:effectLst/>
                <a:latin typeface="Source Sans Pro" panose="020B0503030403020204" pitchFamily="34" charset="0"/>
                <a:ea typeface="Ideal Sans Book"/>
                <a:cs typeface="Ideal Sans Book"/>
              </a:rPr>
              <a:t>for </a:t>
            </a:r>
            <a:r>
              <a:rPr lang="en-NZ" sz="1200" spc="-20">
                <a:effectLst/>
                <a:latin typeface="Source Sans Pro" panose="020B0503030403020204" pitchFamily="34" charset="0"/>
                <a:ea typeface="Ideal Sans Book"/>
                <a:cs typeface="Ideal Sans Book"/>
              </a:rPr>
              <a:t>government </a:t>
            </a:r>
            <a:r>
              <a:rPr lang="en-NZ" sz="1200" spc="-25">
                <a:effectLst/>
                <a:latin typeface="Source Sans Pro" panose="020B0503030403020204" pitchFamily="34" charset="0"/>
                <a:ea typeface="Ideal Sans Book"/>
                <a:cs typeface="Ideal Sans Book"/>
              </a:rPr>
              <a:t>policy. </a:t>
            </a:r>
          </a:p>
          <a:p>
            <a:pPr marL="252095" marR="247650" indent="-171450">
              <a:lnSpc>
                <a:spcPct val="110000"/>
              </a:lnSpc>
              <a:spcAft>
                <a:spcPts val="0"/>
              </a:spcAft>
              <a:buFont typeface="Arial" panose="020B0604020202020204" pitchFamily="34" charset="0"/>
              <a:buChar char="•"/>
            </a:pPr>
            <a:r>
              <a:rPr lang="en-NZ" sz="1200" b="1" spc="-15">
                <a:effectLst/>
                <a:latin typeface="Source Sans Pro" panose="020B0503030403020204" pitchFamily="34" charset="0"/>
                <a:ea typeface="Ideal Sans Book"/>
                <a:cs typeface="Ideal Sans Book"/>
              </a:rPr>
              <a:t>independent Crown entities </a:t>
            </a:r>
            <a:r>
              <a:rPr lang="en-NZ" sz="1200" spc="-15">
                <a:effectLst/>
                <a:latin typeface="Source Sans Pro" panose="020B0503030403020204" pitchFamily="34" charset="0"/>
                <a:ea typeface="Ideal Sans Book"/>
                <a:cs typeface="Ideal Sans Book"/>
              </a:rPr>
              <a:t>are </a:t>
            </a:r>
            <a:r>
              <a:rPr lang="en-NZ" sz="1200" spc="-30">
                <a:effectLst/>
                <a:latin typeface="Source Sans Pro" panose="020B0503030403020204" pitchFamily="34" charset="0"/>
                <a:ea typeface="Ideal Sans Book"/>
                <a:cs typeface="Ideal Sans Book"/>
              </a:rPr>
              <a:t>generally </a:t>
            </a:r>
            <a:r>
              <a:rPr lang="en-NZ" sz="1200" spc="-15">
                <a:effectLst/>
                <a:latin typeface="Source Sans Pro" panose="020B0503030403020204" pitchFamily="34" charset="0"/>
                <a:ea typeface="Ideal Sans Book"/>
                <a:cs typeface="Ideal Sans Book"/>
              </a:rPr>
              <a:t>independent of </a:t>
            </a:r>
            <a:r>
              <a:rPr lang="en-NZ" sz="1200" spc="-20">
                <a:effectLst/>
                <a:latin typeface="Source Sans Pro" panose="020B0503030403020204" pitchFamily="34" charset="0"/>
                <a:ea typeface="Ideal Sans Book"/>
                <a:cs typeface="Ideal Sans Book"/>
              </a:rPr>
              <a:t>government </a:t>
            </a:r>
            <a:r>
              <a:rPr lang="en-NZ" sz="1200" spc="-25">
                <a:effectLst/>
                <a:latin typeface="Source Sans Pro" panose="020B0503030403020204" pitchFamily="34" charset="0"/>
                <a:ea typeface="Ideal Sans Book"/>
                <a:cs typeface="Ideal Sans Book"/>
              </a:rPr>
              <a:t>policy but are still part of the public sector.</a:t>
            </a:r>
            <a:endParaRPr lang="en-NZ" sz="1200">
              <a:effectLst/>
              <a:latin typeface="Source Sans Pro" panose="020B0503030403020204" pitchFamily="34" charset="0"/>
              <a:ea typeface="Ideal Sans Book"/>
              <a:cs typeface="Ideal Sans Book"/>
            </a:endParaRPr>
          </a:p>
          <a:p>
            <a:pPr marL="80645">
              <a:lnSpc>
                <a:spcPct val="110000"/>
              </a:lnSpc>
              <a:spcBef>
                <a:spcPts val="820"/>
              </a:spcBef>
              <a:spcAft>
                <a:spcPts val="0"/>
              </a:spcAft>
            </a:pPr>
            <a:r>
              <a:rPr lang="en-NZ" sz="1200" spc="-40">
                <a:effectLst/>
                <a:latin typeface="Source Sans Pro" panose="020B0503030403020204" pitchFamily="34" charset="0"/>
                <a:ea typeface="Ideal Sans Book"/>
                <a:cs typeface="Ideal Sans Book"/>
              </a:rPr>
              <a:t>You </a:t>
            </a:r>
            <a:r>
              <a:rPr lang="en-NZ" sz="1200" spc="-20">
                <a:effectLst/>
                <a:latin typeface="Source Sans Pro" panose="020B0503030403020204" pitchFamily="34" charset="0"/>
                <a:ea typeface="Ideal Sans Book"/>
                <a:cs typeface="Ideal Sans Book"/>
              </a:rPr>
              <a:t>have </a:t>
            </a:r>
            <a:r>
              <a:rPr lang="en-NZ" sz="1200" spc="-15">
                <a:effectLst/>
                <a:latin typeface="Source Sans Pro" panose="020B0503030403020204" pitchFamily="34" charset="0"/>
                <a:ea typeface="Ideal Sans Book"/>
                <a:cs typeface="Ideal Sans Book"/>
              </a:rPr>
              <a:t>different ministerial </a:t>
            </a:r>
            <a:r>
              <a:rPr lang="en-NZ" sz="1200" spc="-20">
                <a:effectLst/>
                <a:latin typeface="Source Sans Pro" panose="020B0503030403020204" pitchFamily="34" charset="0"/>
                <a:ea typeface="Ideal Sans Book"/>
                <a:cs typeface="Ideal Sans Book"/>
              </a:rPr>
              <a:t>powers </a:t>
            </a:r>
            <a:r>
              <a:rPr lang="en-NZ" sz="1200" spc="-15">
                <a:effectLst/>
                <a:latin typeface="Source Sans Pro" panose="020B0503030403020204" pitchFamily="34" charset="0"/>
                <a:ea typeface="Ideal Sans Book"/>
                <a:cs typeface="Ideal Sans Book"/>
              </a:rPr>
              <a:t>depending </a:t>
            </a:r>
            <a:r>
              <a:rPr lang="en-NZ" sz="1200">
                <a:effectLst/>
                <a:latin typeface="Source Sans Pro" panose="020B0503030403020204" pitchFamily="34" charset="0"/>
                <a:ea typeface="Ideal Sans Book"/>
                <a:cs typeface="Ideal Sans Book"/>
              </a:rPr>
              <a:t>on the </a:t>
            </a:r>
            <a:r>
              <a:rPr lang="en-NZ" sz="1200" spc="-15">
                <a:effectLst/>
                <a:latin typeface="Source Sans Pro" panose="020B0503030403020204" pitchFamily="34" charset="0"/>
                <a:ea typeface="Ideal Sans Book"/>
                <a:cs typeface="Ideal Sans Book"/>
              </a:rPr>
              <a:t>type of Crown entity for which you’re responsible. </a:t>
            </a:r>
            <a:r>
              <a:rPr lang="en-NZ" sz="1200">
                <a:effectLst/>
                <a:latin typeface="Source Sans Pro" panose="020B0503030403020204" pitchFamily="34" charset="0"/>
                <a:ea typeface="Ideal Sans Book"/>
                <a:cs typeface="Ideal Sans Book"/>
              </a:rPr>
              <a:t>A small number of Statutory entities have a corporation sole legal form where a single appointed person acts as a board (e.g. the Retirement Commissioner).</a:t>
            </a:r>
            <a:endParaRPr lang="en-NZ" sz="1200">
              <a:effectLst/>
              <a:latin typeface="Ideal Sans Book"/>
              <a:ea typeface="Ideal Sans Book"/>
              <a:cs typeface="Ideal Sans Book"/>
            </a:endParaRPr>
          </a:p>
        </p:txBody>
      </p:sp>
      <p:sp>
        <p:nvSpPr>
          <p:cNvPr id="6" name="Rectangle 3">
            <a:extLst>
              <a:ext uri="{FF2B5EF4-FFF2-40B4-BE49-F238E27FC236}">
                <a16:creationId xmlns:a16="http://schemas.microsoft.com/office/drawing/2014/main" id="{EB3173A4-4C8B-4FB8-9C8A-21A1BC7A74ED}"/>
              </a:ext>
            </a:extLst>
          </p:cNvPr>
          <p:cNvSpPr>
            <a:spLocks noChangeArrowheads="1"/>
          </p:cNvSpPr>
          <p:nvPr/>
        </p:nvSpPr>
        <p:spPr bwMode="auto">
          <a:xfrm>
            <a:off x="4895851" y="6267620"/>
            <a:ext cx="489006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NZ" altLang="en-US" sz="1000" baseline="30000">
                <a:latin typeface="Source Sans Pro" panose="020B0503030403020204" pitchFamily="34" charset="0"/>
                <a:cs typeface="Arial" panose="020B0604020202020204" pitchFamily="34" charset="0"/>
              </a:rPr>
              <a:t>2 </a:t>
            </a:r>
            <a:r>
              <a:rPr lang="en-US" altLang="en-US" sz="1000">
                <a:latin typeface="Source Sans Pro" panose="020B0503030403020204" pitchFamily="34" charset="0"/>
                <a:cs typeface="Arial" panose="020B0604020202020204" pitchFamily="34" charset="0"/>
              </a:rPr>
              <a:t>There’s no formal limit of number of terms. Balance the benefits between continuity of service, the value of new perspectives and the risk of losing experience over a short period of time.</a:t>
            </a:r>
            <a:endParaRPr kumimoji="0" lang="en-NZ" altLang="en-US" sz="1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25520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4161451-75EA-454C-8C6A-85EC7050926C}"/>
              </a:ext>
            </a:extLst>
          </p:cNvPr>
          <p:cNvSpPr/>
          <p:nvPr/>
        </p:nvSpPr>
        <p:spPr>
          <a:xfrm>
            <a:off x="5638800" y="0"/>
            <a:ext cx="4267200" cy="6858000"/>
          </a:xfrm>
          <a:prstGeom prst="rect">
            <a:avLst/>
          </a:prstGeom>
          <a:solidFill>
            <a:srgbClr val="EBF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TextBox 7">
            <a:extLst>
              <a:ext uri="{FF2B5EF4-FFF2-40B4-BE49-F238E27FC236}">
                <a16:creationId xmlns:a16="http://schemas.microsoft.com/office/drawing/2014/main" id="{3561B433-A8F3-4AF8-9B7F-1021B5A2D4FA}"/>
              </a:ext>
            </a:extLst>
          </p:cNvPr>
          <p:cNvSpPr txBox="1"/>
          <p:nvPr/>
        </p:nvSpPr>
        <p:spPr>
          <a:xfrm>
            <a:off x="80963" y="153533"/>
            <a:ext cx="5418137" cy="6778843"/>
          </a:xfrm>
          <a:prstGeom prst="rect">
            <a:avLst/>
          </a:prstGeom>
          <a:noFill/>
        </p:spPr>
        <p:txBody>
          <a:bodyPr wrap="square">
            <a:spAutoFit/>
          </a:bodyPr>
          <a:lstStyle/>
          <a:p>
            <a:pPr algn="just">
              <a:spcBef>
                <a:spcPts val="585"/>
              </a:spcBef>
              <a:spcAft>
                <a:spcPts val="500"/>
              </a:spcAft>
            </a:pPr>
            <a:r>
              <a:rPr lang="en-NZ" sz="1200" b="1">
                <a:solidFill>
                  <a:srgbClr val="091D31"/>
                </a:solidFill>
                <a:effectLst/>
                <a:latin typeface="Source Sans Pro" panose="020B0503030403020204" pitchFamily="34" charset="0"/>
                <a:ea typeface="Ideal Sans Book"/>
                <a:cs typeface="Ideal Sans Book"/>
              </a:rPr>
              <a:t>Your roles and responsibilities</a:t>
            </a:r>
            <a:r>
              <a:rPr lang="en-NZ" sz="1200">
                <a:solidFill>
                  <a:srgbClr val="3C3C3B"/>
                </a:solidFill>
                <a:effectLst/>
                <a:latin typeface="Source Sans Pro" panose="020B0503030403020204" pitchFamily="34" charset="0"/>
                <a:ea typeface="Ideal Sans Book"/>
                <a:cs typeface="Ideal Sans Book"/>
              </a:rPr>
              <a:t> under the Crown Entities Act (s. 27) are to:</a:t>
            </a:r>
            <a:endParaRPr lang="en-NZ" sz="1200">
              <a:solidFill>
                <a:srgbClr val="262626"/>
              </a:solidFill>
              <a:effectLst/>
              <a:latin typeface="Source Sans Pro" panose="020B0503030403020204" pitchFamily="34" charset="0"/>
              <a:ea typeface="Ideal Sans Book"/>
              <a:cs typeface="Ideal Sans Book"/>
            </a:endParaRPr>
          </a:p>
          <a:p>
            <a:pPr marL="266700" marR="845185" lvl="0" indent="-180975">
              <a:lnSpc>
                <a:spcPct val="112000"/>
              </a:lnSpc>
              <a:spcAft>
                <a:spcPts val="500"/>
              </a:spcAft>
              <a:buClr>
                <a:srgbClr val="3C3C3B"/>
              </a:buClr>
              <a:buSzPts val="1000"/>
              <a:buFont typeface="Arial" panose="020B0604020202020204" pitchFamily="34" charset="0"/>
              <a:buChar char="•"/>
              <a:tabLst>
                <a:tab pos="308610" algn="l"/>
                <a:tab pos="309880" algn="l"/>
              </a:tabLst>
            </a:pPr>
            <a:r>
              <a:rPr lang="en-NZ" sz="1200" spc="-15">
                <a:solidFill>
                  <a:srgbClr val="3C3C3B"/>
                </a:solidFill>
                <a:effectLst/>
                <a:latin typeface="Source Sans Pro" panose="020B0503030403020204" pitchFamily="34" charset="0"/>
                <a:ea typeface="Source Sans Pro" panose="020B0503030403020204" pitchFamily="34" charset="0"/>
                <a:cs typeface="Ideal Sans Book"/>
              </a:rPr>
              <a:t>oversee</a:t>
            </a:r>
            <a:r>
              <a:rPr lang="en-NZ" sz="1200" spc="-4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and</a:t>
            </a:r>
            <a:r>
              <a:rPr lang="en-NZ" sz="1200" spc="-4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manage</a:t>
            </a:r>
            <a:r>
              <a:rPr lang="en-NZ" sz="1200" spc="-3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4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20">
                <a:solidFill>
                  <a:srgbClr val="3C3C3B"/>
                </a:solidFill>
                <a:effectLst/>
                <a:latin typeface="Source Sans Pro" panose="020B0503030403020204" pitchFamily="34" charset="0"/>
                <a:ea typeface="Source Sans Pro" panose="020B0503030403020204" pitchFamily="34" charset="0"/>
                <a:cs typeface="Ideal Sans Book"/>
              </a:rPr>
              <a:t>Crown’s</a:t>
            </a:r>
            <a:r>
              <a:rPr lang="en-NZ" sz="1200" spc="-4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0">
                <a:solidFill>
                  <a:srgbClr val="3C3C3B"/>
                </a:solidFill>
                <a:effectLst/>
                <a:latin typeface="Source Sans Pro" panose="020B0503030403020204" pitchFamily="34" charset="0"/>
                <a:ea typeface="Source Sans Pro" panose="020B0503030403020204" pitchFamily="34" charset="0"/>
                <a:cs typeface="Ideal Sans Book"/>
              </a:rPr>
              <a:t>interests</a:t>
            </a:r>
            <a:r>
              <a:rPr lang="en-NZ" sz="1200" spc="-3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in,</a:t>
            </a:r>
            <a:r>
              <a:rPr lang="en-NZ" sz="1200" spc="-4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and</a:t>
            </a:r>
            <a:r>
              <a:rPr lang="en-NZ" sz="1200" spc="-4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relationships</a:t>
            </a:r>
            <a:r>
              <a:rPr lang="en-NZ" sz="1200" spc="-3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with,</a:t>
            </a:r>
            <a:r>
              <a:rPr lang="en-NZ" sz="1200" spc="-4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40">
                <a:solidFill>
                  <a:srgbClr val="3C3C3B"/>
                </a:solidFill>
                <a:effectLst/>
                <a:latin typeface="Source Sans Pro" panose="020B0503030403020204" pitchFamily="34" charset="0"/>
                <a:ea typeface="Source Sans Pro" panose="020B0503030403020204" pitchFamily="34" charset="0"/>
                <a:cs typeface="Ideal Sans Book"/>
              </a:rPr>
              <a:t> Crown</a:t>
            </a:r>
            <a:r>
              <a:rPr lang="en-NZ" sz="1200" spc="-3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entities</a:t>
            </a:r>
            <a:r>
              <a:rPr lang="en-NZ" sz="1200" spc="-4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in</a:t>
            </a:r>
            <a:r>
              <a:rPr lang="en-NZ" sz="1200" spc="-4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your</a:t>
            </a:r>
            <a:r>
              <a:rPr lang="en-NZ" sz="1200" spc="-35">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25">
                <a:solidFill>
                  <a:srgbClr val="3C3C3B"/>
                </a:solidFill>
                <a:effectLst/>
                <a:latin typeface="Source Sans Pro" panose="020B0503030403020204" pitchFamily="34" charset="0"/>
                <a:ea typeface="Source Sans Pro" panose="020B0503030403020204" pitchFamily="34" charset="0"/>
                <a:cs typeface="Ideal Sans Book"/>
              </a:rPr>
              <a:t>portfolio. </a:t>
            </a:r>
            <a:endParaRPr lang="en-NZ" sz="1200">
              <a:effectLst/>
              <a:latin typeface="Source Sans Pro" panose="020B0503030403020204" pitchFamily="34" charset="0"/>
              <a:ea typeface="Source Sans Pro" panose="020B0503030403020204" pitchFamily="34" charset="0"/>
              <a:cs typeface="Ideal Sans Book"/>
            </a:endParaRPr>
          </a:p>
          <a:p>
            <a:pPr marL="266700" marR="368935" lvl="0" indent="-180975">
              <a:lnSpc>
                <a:spcPct val="112000"/>
              </a:lnSpc>
              <a:spcAft>
                <a:spcPts val="500"/>
              </a:spcAft>
              <a:buClr>
                <a:srgbClr val="3C3C3B"/>
              </a:buClr>
              <a:buSzPts val="1000"/>
              <a:buFont typeface="Arial" panose="020B0604020202020204" pitchFamily="34" charset="0"/>
              <a:buChar char="•"/>
              <a:tabLst>
                <a:tab pos="308610" algn="l"/>
                <a:tab pos="309880" algn="l"/>
              </a:tabLst>
            </a:pPr>
            <a:r>
              <a:rPr lang="en-NZ" sz="1200" spc="-15">
                <a:solidFill>
                  <a:srgbClr val="3C3C3B"/>
                </a:solidFill>
                <a:effectLst/>
                <a:latin typeface="Source Sans Pro" panose="020B0503030403020204" pitchFamily="34" charset="0"/>
                <a:ea typeface="Source Sans Pro" panose="020B0503030403020204" pitchFamily="34" charset="0"/>
                <a:cs typeface="Ideal Sans Book"/>
              </a:rPr>
              <a:t>make</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sure</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an</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effective</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b</a:t>
            </a:r>
            <a:r>
              <a:rPr lang="en-NZ" sz="1200">
                <a:solidFill>
                  <a:srgbClr val="3C3C3B"/>
                </a:solidFill>
                <a:effectLst/>
                <a:latin typeface="Source Sans Pro" panose="020B0503030403020204" pitchFamily="34" charset="0"/>
                <a:ea typeface="Source Sans Pro" panose="020B0503030403020204" pitchFamily="34" charset="0"/>
                <a:cs typeface="Ideal Sans Book"/>
              </a:rPr>
              <a:t>oard</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is</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in</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place</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to</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govern</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20">
                <a:solidFill>
                  <a:srgbClr val="3C3C3B"/>
                </a:solidFill>
                <a:effectLst/>
                <a:latin typeface="Source Sans Pro" panose="020B0503030403020204" pitchFamily="34" charset="0"/>
                <a:ea typeface="Source Sans Pro" panose="020B0503030403020204" pitchFamily="34" charset="0"/>
                <a:cs typeface="Ideal Sans Book"/>
              </a:rPr>
              <a:t>Crown </a:t>
            </a:r>
            <a:r>
              <a:rPr lang="en-NZ" sz="1200">
                <a:solidFill>
                  <a:srgbClr val="3C3C3B"/>
                </a:solidFill>
                <a:effectLst/>
                <a:latin typeface="Source Sans Pro" panose="020B0503030403020204" pitchFamily="34" charset="0"/>
                <a:ea typeface="Source Sans Pro" panose="020B0503030403020204" pitchFamily="34" charset="0"/>
                <a:cs typeface="Ideal Sans Book"/>
              </a:rPr>
              <a:t>entity</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through</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appointment,</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reappointment,</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35">
                <a:solidFill>
                  <a:srgbClr val="3C3C3B"/>
                </a:solidFill>
                <a:effectLst/>
                <a:latin typeface="Source Sans Pro" panose="020B0503030403020204" pitchFamily="34" charset="0"/>
                <a:ea typeface="Source Sans Pro" panose="020B0503030403020204" pitchFamily="34" charset="0"/>
                <a:cs typeface="Ideal Sans Book"/>
              </a:rPr>
              <a:t>and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removal</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of</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b</a:t>
            </a:r>
            <a:r>
              <a:rPr lang="en-NZ" sz="1200">
                <a:solidFill>
                  <a:srgbClr val="3C3C3B"/>
                </a:solidFill>
                <a:effectLst/>
                <a:latin typeface="Source Sans Pro" panose="020B0503030403020204" pitchFamily="34" charset="0"/>
                <a:ea typeface="Source Sans Pro" panose="020B0503030403020204" pitchFamily="34" charset="0"/>
                <a:cs typeface="Ideal Sans Book"/>
              </a:rPr>
              <a:t>oard</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members,</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and</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determining</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remuneration</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of</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some</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b</a:t>
            </a:r>
            <a:r>
              <a:rPr lang="en-NZ" sz="1200">
                <a:solidFill>
                  <a:srgbClr val="3C3C3B"/>
                </a:solidFill>
                <a:effectLst/>
                <a:latin typeface="Source Sans Pro" panose="020B0503030403020204" pitchFamily="34" charset="0"/>
                <a:ea typeface="Source Sans Pro" panose="020B0503030403020204" pitchFamily="34" charset="0"/>
                <a:cs typeface="Ideal Sans Book"/>
              </a:rPr>
              <a:t>oard</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members</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endParaRPr lang="en-NZ" sz="1200">
              <a:effectLst/>
              <a:latin typeface="Source Sans Pro" panose="020B0503030403020204" pitchFamily="34" charset="0"/>
              <a:ea typeface="Source Sans Pro" panose="020B0503030403020204" pitchFamily="34" charset="0"/>
              <a:cs typeface="Ideal Sans Book"/>
            </a:endParaRPr>
          </a:p>
          <a:p>
            <a:pPr marL="266700" marR="81280" lvl="0" indent="-180975">
              <a:lnSpc>
                <a:spcPct val="112000"/>
              </a:lnSpc>
              <a:spcAft>
                <a:spcPts val="500"/>
              </a:spcAft>
              <a:buClr>
                <a:srgbClr val="3C3C3B"/>
              </a:buClr>
              <a:buSzPts val="1000"/>
              <a:buFont typeface="Arial" panose="020B0604020202020204" pitchFamily="34" charset="0"/>
              <a:buChar char="•"/>
              <a:tabLst>
                <a:tab pos="308610" algn="l"/>
                <a:tab pos="309880" algn="l"/>
              </a:tabLst>
            </a:pPr>
            <a:r>
              <a:rPr lang="en-NZ" sz="1200">
                <a:solidFill>
                  <a:srgbClr val="3C3C3B"/>
                </a:solidFill>
                <a:effectLst/>
                <a:latin typeface="Source Sans Pro" panose="020B0503030403020204" pitchFamily="34" charset="0"/>
                <a:ea typeface="Source Sans Pro" panose="020B0503030403020204" pitchFamily="34" charset="0"/>
                <a:cs typeface="Ideal Sans Book"/>
              </a:rPr>
              <a:t>set expectations for</a:t>
            </a:r>
            <a:r>
              <a:rPr lang="en-NZ" sz="1200" spc="-7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7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strategic</a:t>
            </a:r>
            <a:r>
              <a:rPr lang="en-NZ" sz="1200" spc="-7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direction</a:t>
            </a:r>
            <a:r>
              <a:rPr lang="en-NZ" sz="1200" spc="-7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and</a:t>
            </a:r>
            <a:r>
              <a:rPr lang="en-NZ" sz="1200" spc="-7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annual</a:t>
            </a:r>
            <a:r>
              <a:rPr lang="en-NZ" sz="1200" spc="-7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performance</a:t>
            </a:r>
            <a:r>
              <a:rPr lang="en-NZ" sz="1200" spc="-7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expectations</a:t>
            </a:r>
            <a:r>
              <a:rPr lang="en-NZ" sz="1200" spc="-7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of</a:t>
            </a:r>
            <a:r>
              <a:rPr lang="en-NZ" sz="1200" spc="-70">
                <a:solidFill>
                  <a:srgbClr val="3C3C3B"/>
                </a:solidFill>
                <a:effectLst/>
                <a:latin typeface="Source Sans Pro" panose="020B0503030403020204" pitchFamily="34" charset="0"/>
                <a:ea typeface="Source Sans Pro" panose="020B0503030403020204" pitchFamily="34" charset="0"/>
                <a:cs typeface="Ideal Sans Book"/>
              </a:rPr>
              <a:t> Crown</a:t>
            </a:r>
            <a:r>
              <a:rPr lang="en-NZ" sz="1200" spc="-7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entities,</a:t>
            </a:r>
            <a:r>
              <a:rPr lang="en-NZ" sz="1200" spc="-7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which</a:t>
            </a:r>
            <a:r>
              <a:rPr lang="en-NZ" sz="1200" spc="-7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may</a:t>
            </a:r>
            <a:r>
              <a:rPr lang="en-NZ" sz="1200" spc="-7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include multiple agencies operating within a</a:t>
            </a:r>
            <a:r>
              <a:rPr lang="en-NZ" sz="1200" spc="-11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0">
                <a:solidFill>
                  <a:srgbClr val="3C3C3B"/>
                </a:solidFill>
                <a:effectLst/>
                <a:latin typeface="Source Sans Pro" panose="020B0503030403020204" pitchFamily="34" charset="0"/>
                <a:ea typeface="Source Sans Pro" panose="020B0503030403020204" pitchFamily="34" charset="0"/>
                <a:cs typeface="Ideal Sans Book"/>
              </a:rPr>
              <a:t>sector</a:t>
            </a:r>
            <a:endParaRPr lang="en-NZ" sz="1200">
              <a:effectLst/>
              <a:latin typeface="Source Sans Pro" panose="020B0503030403020204" pitchFamily="34" charset="0"/>
              <a:ea typeface="Source Sans Pro" panose="020B0503030403020204" pitchFamily="34" charset="0"/>
              <a:cs typeface="Ideal Sans Book"/>
            </a:endParaRPr>
          </a:p>
          <a:p>
            <a:pPr marL="266700" marR="320040" lvl="0" indent="-180975">
              <a:lnSpc>
                <a:spcPct val="112000"/>
              </a:lnSpc>
              <a:spcAft>
                <a:spcPts val="500"/>
              </a:spcAft>
              <a:buClr>
                <a:srgbClr val="3C3C3B"/>
              </a:buClr>
              <a:buSzPts val="1000"/>
              <a:buFont typeface="Arial" panose="020B0604020202020204" pitchFamily="34" charset="0"/>
              <a:buChar char="•"/>
              <a:tabLst>
                <a:tab pos="308610" algn="l"/>
                <a:tab pos="309880" algn="l"/>
              </a:tabLst>
            </a:pPr>
            <a:r>
              <a:rPr lang="en-NZ" sz="1200" spc="-10">
                <a:solidFill>
                  <a:srgbClr val="3C3C3B"/>
                </a:solidFill>
                <a:effectLst/>
                <a:latin typeface="Source Sans Pro" panose="020B0503030403020204" pitchFamily="34" charset="0"/>
                <a:ea typeface="Source Sans Pro" panose="020B0503030403020204" pitchFamily="34" charset="0"/>
                <a:cs typeface="Ideal Sans Book"/>
              </a:rPr>
              <a:t>review</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Crown </a:t>
            </a:r>
            <a:r>
              <a:rPr lang="en-NZ" sz="1200">
                <a:solidFill>
                  <a:srgbClr val="3C3C3B"/>
                </a:solidFill>
                <a:effectLst/>
                <a:latin typeface="Source Sans Pro" panose="020B0503030403020204" pitchFamily="34" charset="0"/>
                <a:ea typeface="Source Sans Pro" panose="020B0503030403020204" pitchFamily="34" charset="0"/>
                <a:cs typeface="Ideal Sans Book"/>
              </a:rPr>
              <a:t>entity</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performance</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and</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results</a:t>
            </a:r>
            <a:r>
              <a:rPr lang="en-NZ" sz="1200">
                <a:solidFill>
                  <a:srgbClr val="3C3C3B"/>
                </a:solidFill>
                <a:effectLst/>
                <a:latin typeface="Source Sans Pro" panose="020B0503030403020204" pitchFamily="34" charset="0"/>
                <a:ea typeface="Source Sans Pro" panose="020B0503030403020204" pitchFamily="34" charset="0"/>
                <a:cs typeface="Ideal Sans Book"/>
              </a:rPr>
              <a:t>,</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including</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whether</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entity</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is</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20">
                <a:solidFill>
                  <a:srgbClr val="3C3C3B"/>
                </a:solidFill>
                <a:effectLst/>
                <a:latin typeface="Source Sans Pro" panose="020B0503030403020204" pitchFamily="34" charset="0"/>
                <a:ea typeface="Source Sans Pro" panose="020B0503030403020204" pitchFamily="34" charset="0"/>
                <a:cs typeface="Ideal Sans Book"/>
              </a:rPr>
              <a:t>achieving </a:t>
            </a:r>
            <a:r>
              <a:rPr lang="en-NZ" sz="1200">
                <a:solidFill>
                  <a:srgbClr val="3C3C3B"/>
                </a:solidFill>
                <a:effectLst/>
                <a:latin typeface="Source Sans Pro" panose="020B0503030403020204" pitchFamily="34" charset="0"/>
                <a:ea typeface="Source Sans Pro" panose="020B0503030403020204" pitchFamily="34" charset="0"/>
                <a:cs typeface="Ideal Sans Book"/>
              </a:rPr>
              <a:t>outcomes</a:t>
            </a:r>
            <a:r>
              <a:rPr lang="en-NZ" sz="1200" spc="-2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for</a:t>
            </a:r>
            <a:r>
              <a:rPr lang="en-NZ" sz="1200" spc="-2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0">
                <a:solidFill>
                  <a:srgbClr val="3C3C3B"/>
                </a:solidFill>
                <a:effectLst/>
                <a:latin typeface="Source Sans Pro" panose="020B0503030403020204" pitchFamily="34" charset="0"/>
                <a:ea typeface="Source Sans Pro" panose="020B0503030403020204" pitchFamily="34" charset="0"/>
                <a:cs typeface="Ideal Sans Book"/>
              </a:rPr>
              <a:t>New</a:t>
            </a:r>
            <a:r>
              <a:rPr lang="en-NZ" sz="1200" spc="-25">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Zealand</a:t>
            </a:r>
            <a:r>
              <a:rPr lang="en-NZ" sz="1200" spc="-2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and</a:t>
            </a:r>
            <a:r>
              <a:rPr lang="en-NZ" sz="1200" spc="-2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delivering</a:t>
            </a:r>
            <a:r>
              <a:rPr lang="en-NZ" sz="1200" spc="-2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quality</a:t>
            </a:r>
            <a:r>
              <a:rPr lang="en-NZ" sz="1200" spc="-2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services</a:t>
            </a:r>
            <a:r>
              <a:rPr lang="en-NZ" sz="1200" spc="-2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to</a:t>
            </a:r>
            <a:r>
              <a:rPr lang="en-NZ" sz="1200" spc="-2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0">
                <a:solidFill>
                  <a:srgbClr val="3C3C3B"/>
                </a:solidFill>
                <a:effectLst/>
                <a:latin typeface="Source Sans Pro" panose="020B0503030403020204" pitchFamily="34" charset="0"/>
                <a:ea typeface="Source Sans Pro" panose="020B0503030403020204" pitchFamily="34" charset="0"/>
                <a:cs typeface="Ideal Sans Book"/>
              </a:rPr>
              <a:t>New</a:t>
            </a:r>
            <a:r>
              <a:rPr lang="en-NZ" sz="1200" spc="-2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Zealanders</a:t>
            </a:r>
            <a:endParaRPr lang="en-NZ" sz="1200">
              <a:effectLst/>
              <a:latin typeface="Source Sans Pro" panose="020B0503030403020204" pitchFamily="34" charset="0"/>
              <a:ea typeface="Source Sans Pro" panose="020B0503030403020204" pitchFamily="34" charset="0"/>
              <a:cs typeface="Ideal Sans Book"/>
            </a:endParaRPr>
          </a:p>
          <a:p>
            <a:pPr marL="266700" lvl="0" indent="-180975">
              <a:spcAft>
                <a:spcPts val="500"/>
              </a:spcAft>
              <a:buClr>
                <a:srgbClr val="3C3C3B"/>
              </a:buClr>
              <a:buSzPts val="1000"/>
              <a:buFont typeface="Arial" panose="020B0604020202020204" pitchFamily="34" charset="0"/>
              <a:buChar char="•"/>
              <a:tabLst>
                <a:tab pos="308610" algn="l"/>
                <a:tab pos="309880" algn="l"/>
              </a:tabLst>
            </a:pPr>
            <a:r>
              <a:rPr lang="en-NZ" sz="1200">
                <a:solidFill>
                  <a:srgbClr val="3C3C3B"/>
                </a:solidFill>
                <a:latin typeface="Source Sans Pro" panose="020B0503030403020204" pitchFamily="34" charset="0"/>
                <a:ea typeface="Source Sans Pro" panose="020B0503030403020204" pitchFamily="34" charset="0"/>
                <a:cs typeface="Ideal Sans Book"/>
              </a:rPr>
              <a:t>ensure the entity manages</a:t>
            </a:r>
            <a:r>
              <a:rPr lang="en-NZ" sz="1200">
                <a:solidFill>
                  <a:srgbClr val="3C3C3B"/>
                </a:solidFill>
                <a:effectLst/>
                <a:latin typeface="Source Sans Pro" panose="020B0503030403020204" pitchFamily="34" charset="0"/>
                <a:ea typeface="Source Sans Pro" panose="020B0503030403020204" pitchFamily="34" charset="0"/>
                <a:cs typeface="Ideal Sans Book"/>
              </a:rPr>
              <a:t> risks on behalf of the </a:t>
            </a:r>
            <a:r>
              <a:rPr lang="en-NZ" sz="1200" spc="-13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Crown.</a:t>
            </a:r>
            <a:endParaRPr lang="en-NZ" sz="1200">
              <a:effectLst/>
              <a:latin typeface="Source Sans Pro" panose="020B0503030403020204" pitchFamily="34" charset="0"/>
              <a:ea typeface="Source Sans Pro" panose="020B0503030403020204" pitchFamily="34" charset="0"/>
              <a:cs typeface="Ideal Sans Book"/>
            </a:endParaRPr>
          </a:p>
          <a:p>
            <a:pPr marL="80645" marR="107315">
              <a:lnSpc>
                <a:spcPct val="112000"/>
              </a:lnSpc>
              <a:spcBef>
                <a:spcPts val="1000"/>
              </a:spcBef>
              <a:spcAft>
                <a:spcPts val="0"/>
              </a:spcAft>
            </a:pPr>
            <a:r>
              <a:rPr lang="en-NZ" sz="1200" spc="-15">
                <a:solidFill>
                  <a:srgbClr val="3C3C3B"/>
                </a:solidFill>
                <a:effectLst/>
                <a:latin typeface="Source Sans Pro" panose="020B0503030403020204" pitchFamily="34" charset="0"/>
                <a:ea typeface="Ideal Sans Book"/>
                <a:cs typeface="Ideal Sans Book"/>
              </a:rPr>
              <a:t>Board</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appointments</a:t>
            </a:r>
            <a:r>
              <a:rPr lang="en-NZ" sz="1200" spc="-45">
                <a:solidFill>
                  <a:srgbClr val="3C3C3B"/>
                </a:solidFill>
                <a:effectLst/>
                <a:latin typeface="Source Sans Pro" panose="020B0503030403020204" pitchFamily="34" charset="0"/>
                <a:ea typeface="Ideal Sans Book"/>
                <a:cs typeface="Ideal Sans Book"/>
              </a:rPr>
              <a:t> </a:t>
            </a:r>
            <a:r>
              <a:rPr lang="en-NZ" sz="1200" spc="-10">
                <a:solidFill>
                  <a:srgbClr val="3C3C3B"/>
                </a:solidFill>
                <a:effectLst/>
                <a:latin typeface="Source Sans Pro" panose="020B0503030403020204" pitchFamily="34" charset="0"/>
                <a:ea typeface="Ideal Sans Book"/>
                <a:cs typeface="Ideal Sans Book"/>
              </a:rPr>
              <a:t>are</a:t>
            </a:r>
            <a:r>
              <a:rPr lang="en-NZ" sz="1200" spc="-45">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your</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most</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important</a:t>
            </a:r>
            <a:r>
              <a:rPr lang="en-NZ" sz="1200" spc="-40">
                <a:solidFill>
                  <a:srgbClr val="3C3C3B"/>
                </a:solidFill>
                <a:effectLst/>
                <a:latin typeface="Source Sans Pro" panose="020B0503030403020204" pitchFamily="34" charset="0"/>
                <a:ea typeface="Ideal Sans Book"/>
                <a:cs typeface="Ideal Sans Book"/>
              </a:rPr>
              <a:t> </a:t>
            </a:r>
            <a:r>
              <a:rPr lang="en-NZ" sz="1200" spc="-20">
                <a:solidFill>
                  <a:srgbClr val="3C3C3B"/>
                </a:solidFill>
                <a:effectLst/>
                <a:latin typeface="Source Sans Pro" panose="020B0503030403020204" pitchFamily="34" charset="0"/>
                <a:ea typeface="Ideal Sans Book"/>
                <a:cs typeface="Ideal Sans Book"/>
              </a:rPr>
              <a:t>way</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to</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influence</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the</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performance</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and</a:t>
            </a:r>
            <a:r>
              <a:rPr lang="en-NZ" sz="1200" spc="-45">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strategic</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direction</a:t>
            </a:r>
            <a:r>
              <a:rPr lang="en-NZ" sz="1200" spc="-4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of</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a:t>
            </a:r>
            <a:r>
              <a:rPr lang="en-NZ" sz="1200" spc="-50">
                <a:solidFill>
                  <a:srgbClr val="3C3C3B"/>
                </a:solidFill>
                <a:effectLst/>
                <a:latin typeface="Source Sans Pro" panose="020B0503030403020204" pitchFamily="34" charset="0"/>
                <a:ea typeface="Ideal Sans Book"/>
                <a:cs typeface="Ideal Sans Book"/>
              </a:rPr>
              <a:t> </a:t>
            </a:r>
            <a:r>
              <a:rPr lang="en-NZ" sz="1200" spc="-20">
                <a:solidFill>
                  <a:srgbClr val="3C3C3B"/>
                </a:solidFill>
                <a:effectLst/>
                <a:latin typeface="Source Sans Pro" panose="020B0503030403020204" pitchFamily="34" charset="0"/>
                <a:ea typeface="Ideal Sans Book"/>
                <a:cs typeface="Ideal Sans Book"/>
              </a:rPr>
              <a:t>Crown</a:t>
            </a:r>
            <a:r>
              <a:rPr lang="en-NZ" sz="1200" spc="-50">
                <a:solidFill>
                  <a:srgbClr val="3C3C3B"/>
                </a:solidFill>
                <a:effectLst/>
                <a:latin typeface="Source Sans Pro" panose="020B0503030403020204" pitchFamily="34" charset="0"/>
                <a:ea typeface="Ideal Sans Book"/>
                <a:cs typeface="Ideal Sans Book"/>
              </a:rPr>
              <a:t> </a:t>
            </a:r>
            <a:r>
              <a:rPr lang="en-NZ" sz="1200" spc="-20">
                <a:solidFill>
                  <a:srgbClr val="3C3C3B"/>
                </a:solidFill>
                <a:effectLst/>
                <a:latin typeface="Source Sans Pro" panose="020B0503030403020204" pitchFamily="34" charset="0"/>
                <a:ea typeface="Ideal Sans Book"/>
                <a:cs typeface="Ideal Sans Book"/>
              </a:rPr>
              <a:t>entity. </a:t>
            </a:r>
            <a:r>
              <a:rPr lang="en-NZ" sz="1200" spc="-15">
                <a:solidFill>
                  <a:srgbClr val="3C3C3B"/>
                </a:solidFill>
                <a:effectLst/>
                <a:latin typeface="Source Sans Pro" panose="020B0503030403020204" pitchFamily="34" charset="0"/>
                <a:ea typeface="Ideal Sans Book"/>
                <a:cs typeface="Ideal Sans Book"/>
              </a:rPr>
              <a:t>Every</a:t>
            </a:r>
            <a:r>
              <a:rPr lang="en-NZ" sz="1200" spc="-60">
                <a:solidFill>
                  <a:srgbClr val="3C3C3B"/>
                </a:solidFill>
                <a:effectLst/>
                <a:latin typeface="Source Sans Pro" panose="020B0503030403020204" pitchFamily="34" charset="0"/>
                <a:ea typeface="Ideal Sans Book"/>
                <a:cs typeface="Ideal Sans Book"/>
              </a:rPr>
              <a:t> b</a:t>
            </a:r>
            <a:r>
              <a:rPr lang="en-NZ" sz="1200">
                <a:solidFill>
                  <a:srgbClr val="3C3C3B"/>
                </a:solidFill>
                <a:effectLst/>
                <a:latin typeface="Source Sans Pro" panose="020B0503030403020204" pitchFamily="34" charset="0"/>
                <a:ea typeface="Ideal Sans Book"/>
                <a:cs typeface="Ideal Sans Book"/>
              </a:rPr>
              <a:t>oard</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vacancy</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creates</a:t>
            </a:r>
            <a:r>
              <a:rPr lang="en-NZ" sz="1200" spc="-6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an</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opportunity</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for</a:t>
            </a:r>
            <a:r>
              <a:rPr lang="en-NZ" sz="1200" spc="-55">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you</a:t>
            </a:r>
            <a:r>
              <a:rPr lang="en-NZ" sz="1200" spc="-6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to</a:t>
            </a:r>
            <a:r>
              <a:rPr lang="en-NZ" sz="1200" spc="-55">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reassess</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the</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attributes,</a:t>
            </a:r>
            <a:r>
              <a:rPr lang="en-NZ" sz="1200" spc="-6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background,</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experience</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and</a:t>
            </a:r>
            <a:r>
              <a:rPr lang="en-NZ" sz="1200" spc="-55">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diversity</a:t>
            </a:r>
            <a:r>
              <a:rPr lang="en-NZ" sz="1200" spc="-60">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required</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to</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best</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complement</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the</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talents</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of</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the</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other</a:t>
            </a:r>
            <a:r>
              <a:rPr lang="en-NZ" sz="1200" spc="-50">
                <a:solidFill>
                  <a:srgbClr val="3C3C3B"/>
                </a:solidFill>
                <a:effectLst/>
                <a:latin typeface="Source Sans Pro" panose="020B0503030403020204" pitchFamily="34" charset="0"/>
                <a:ea typeface="Ideal Sans Book"/>
                <a:cs typeface="Ideal Sans Book"/>
              </a:rPr>
              <a:t> b</a:t>
            </a:r>
            <a:r>
              <a:rPr lang="en-NZ" sz="1200">
                <a:solidFill>
                  <a:srgbClr val="3C3C3B"/>
                </a:solidFill>
                <a:effectLst/>
                <a:latin typeface="Source Sans Pro" panose="020B0503030403020204" pitchFamily="34" charset="0"/>
                <a:ea typeface="Ideal Sans Book"/>
                <a:cs typeface="Ideal Sans Book"/>
              </a:rPr>
              <a:t>oard</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members and ensure the entity has the governance capability it requires. </a:t>
            </a:r>
            <a:r>
              <a:rPr lang="en-NZ" sz="1200">
                <a:solidFill>
                  <a:srgbClr val="262626"/>
                </a:solidFill>
                <a:effectLst/>
                <a:latin typeface="Source Sans Pro" panose="020B0503030403020204" pitchFamily="34" charset="0"/>
                <a:ea typeface="Times New Roman" panose="02020603050405020304" pitchFamily="18" charset="0"/>
                <a:cs typeface="Ideal Sans Book"/>
              </a:rPr>
              <a:t>A transparent recruitment and appointment process that attracts a diverse and qualified field of candidates is essential to ensuring effective members are appointed. </a:t>
            </a:r>
            <a:br>
              <a:rPr lang="en-NZ" sz="1200">
                <a:solidFill>
                  <a:srgbClr val="262626"/>
                </a:solidFill>
                <a:effectLst/>
                <a:latin typeface="Source Sans Pro" panose="020B0503030403020204" pitchFamily="34" charset="0"/>
                <a:ea typeface="Times New Roman" panose="02020603050405020304" pitchFamily="18" charset="0"/>
                <a:cs typeface="Ideal Sans Book"/>
              </a:rPr>
            </a:br>
            <a:r>
              <a:rPr lang="en-NZ" sz="1200">
                <a:solidFill>
                  <a:srgbClr val="262626"/>
                </a:solidFill>
                <a:effectLst/>
                <a:latin typeface="Source Sans Pro" panose="020B0503030403020204" pitchFamily="34" charset="0"/>
                <a:ea typeface="Times New Roman" panose="02020603050405020304" pitchFamily="18" charset="0"/>
                <a:cs typeface="Ideal Sans Book"/>
              </a:rPr>
              <a:t>Well-supported decisions including support from the chair should underpin possible reappointment.</a:t>
            </a:r>
            <a:r>
              <a:rPr lang="en-NZ" sz="1200">
                <a:solidFill>
                  <a:srgbClr val="3C3C3B"/>
                </a:solidFill>
                <a:effectLst/>
                <a:latin typeface="Source Sans Pro" panose="020B0503030403020204" pitchFamily="34" charset="0"/>
                <a:ea typeface="Ideal Sans Book"/>
                <a:cs typeface="Ideal Sans Book"/>
              </a:rPr>
              <a:t> </a:t>
            </a:r>
            <a:endParaRPr lang="en-NZ" sz="1200">
              <a:solidFill>
                <a:srgbClr val="262626"/>
              </a:solidFill>
              <a:effectLst/>
              <a:latin typeface="Source Sans Pro" panose="020B0503030403020204" pitchFamily="34" charset="0"/>
              <a:ea typeface="Ideal Sans Book"/>
              <a:cs typeface="Ideal Sans Book"/>
            </a:endParaRPr>
          </a:p>
          <a:p>
            <a:pPr marL="80645" marR="107315">
              <a:lnSpc>
                <a:spcPct val="112000"/>
              </a:lnSpc>
              <a:spcBef>
                <a:spcPts val="1000"/>
              </a:spcBef>
              <a:spcAft>
                <a:spcPts val="0"/>
              </a:spcAft>
            </a:pPr>
            <a:r>
              <a:rPr lang="en-NZ" sz="1200" b="1">
                <a:solidFill>
                  <a:srgbClr val="262626"/>
                </a:solidFill>
                <a:effectLst/>
                <a:latin typeface="Source Sans Pro" panose="020B0503030403020204" pitchFamily="34" charset="0"/>
                <a:ea typeface="Times New Roman" panose="02020603050405020304" pitchFamily="18" charset="0"/>
                <a:cs typeface="Ideal Sans Book"/>
              </a:rPr>
              <a:t>It’s critical that you appoint a qualified and experienced chair who can lead a diverse and inclusive board that drives and lifts organisational performance.</a:t>
            </a:r>
            <a:endParaRPr lang="en-NZ" sz="1200">
              <a:solidFill>
                <a:srgbClr val="262626"/>
              </a:solidFill>
              <a:effectLst/>
              <a:latin typeface="Source Sans Pro" panose="020B0503030403020204" pitchFamily="34" charset="0"/>
              <a:ea typeface="Ideal Sans Book"/>
              <a:cs typeface="Ideal Sans Book"/>
            </a:endParaRPr>
          </a:p>
          <a:p>
            <a:pPr marL="80645" marR="247650">
              <a:lnSpc>
                <a:spcPct val="112000"/>
              </a:lnSpc>
              <a:spcBef>
                <a:spcPts val="820"/>
              </a:spcBef>
              <a:spcAft>
                <a:spcPts val="0"/>
              </a:spcAft>
            </a:pPr>
            <a:r>
              <a:rPr lang="en-NZ" sz="1200" spc="-15">
                <a:solidFill>
                  <a:srgbClr val="3C3C3B"/>
                </a:solidFill>
                <a:effectLst/>
                <a:latin typeface="Source Sans Pro" panose="020B0503030403020204" pitchFamily="34" charset="0"/>
                <a:ea typeface="Ideal Sans Book"/>
                <a:cs typeface="Ideal Sans Book"/>
              </a:rPr>
              <a:t>Before</a:t>
            </a:r>
            <a:r>
              <a:rPr lang="en-NZ" sz="1200" spc="-6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making</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an</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appointment,</a:t>
            </a:r>
            <a:r>
              <a:rPr lang="en-NZ" sz="1200" spc="-55">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you</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should</a:t>
            </a:r>
            <a:r>
              <a:rPr lang="en-NZ" sz="1200" spc="-55">
                <a:solidFill>
                  <a:srgbClr val="3C3C3B"/>
                </a:solidFill>
                <a:effectLst/>
                <a:latin typeface="Source Sans Pro" panose="020B0503030403020204" pitchFamily="34" charset="0"/>
                <a:ea typeface="Ideal Sans Book"/>
                <a:cs typeface="Ideal Sans Book"/>
              </a:rPr>
              <a:t> </a:t>
            </a:r>
            <a:r>
              <a:rPr lang="en-NZ" sz="1200" spc="-10">
                <a:solidFill>
                  <a:srgbClr val="3C3C3B"/>
                </a:solidFill>
                <a:effectLst/>
                <a:latin typeface="Source Sans Pro" panose="020B0503030403020204" pitchFamily="34" charset="0"/>
                <a:ea typeface="Ideal Sans Book"/>
                <a:cs typeface="Ideal Sans Book"/>
              </a:rPr>
              <a:t>ensure</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the</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candidate</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has</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been</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appropriately</a:t>
            </a:r>
            <a:r>
              <a:rPr lang="en-NZ" sz="1200" spc="-55">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vetted</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and</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disclosed</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actual</a:t>
            </a:r>
            <a:r>
              <a:rPr lang="en-NZ" sz="1200" spc="-60">
                <a:solidFill>
                  <a:srgbClr val="3C3C3B"/>
                </a:solidFill>
                <a:effectLst/>
                <a:latin typeface="Source Sans Pro" panose="020B0503030403020204" pitchFamily="34" charset="0"/>
                <a:ea typeface="Ideal Sans Book"/>
                <a:cs typeface="Ideal Sans Book"/>
              </a:rPr>
              <a:t> </a:t>
            </a:r>
            <a:r>
              <a:rPr lang="en-NZ" sz="1200" spc="-55">
                <a:solidFill>
                  <a:srgbClr val="3C3C3B"/>
                </a:solidFill>
                <a:effectLst/>
                <a:latin typeface="Source Sans Pro" panose="020B0503030403020204" pitchFamily="34" charset="0"/>
                <a:ea typeface="Ideal Sans Book"/>
                <a:cs typeface="Ideal Sans Book"/>
              </a:rPr>
              <a:t>or </a:t>
            </a:r>
            <a:r>
              <a:rPr lang="en-NZ" sz="1200">
                <a:solidFill>
                  <a:srgbClr val="3C3C3B"/>
                </a:solidFill>
                <a:effectLst/>
                <a:latin typeface="Source Sans Pro" panose="020B0503030403020204" pitchFamily="34" charset="0"/>
                <a:ea typeface="Ideal Sans Book"/>
                <a:cs typeface="Ideal Sans Book"/>
              </a:rPr>
              <a:t>potential interests. </a:t>
            </a:r>
            <a:r>
              <a:rPr lang="en-NZ" sz="1200" spc="-30">
                <a:solidFill>
                  <a:srgbClr val="3C3C3B"/>
                </a:solidFill>
                <a:effectLst/>
                <a:latin typeface="Source Sans Pro" panose="020B0503030403020204" pitchFamily="34" charset="0"/>
                <a:ea typeface="Ideal Sans Book"/>
                <a:cs typeface="Ideal Sans Book"/>
              </a:rPr>
              <a:t>Your </a:t>
            </a:r>
            <a:r>
              <a:rPr lang="en-NZ" sz="1200">
                <a:solidFill>
                  <a:srgbClr val="3C3C3B"/>
                </a:solidFill>
                <a:effectLst/>
                <a:latin typeface="Source Sans Pro" panose="020B0503030403020204" pitchFamily="34" charset="0"/>
                <a:ea typeface="Ideal Sans Book"/>
                <a:cs typeface="Ideal Sans Book"/>
              </a:rPr>
              <a:t>monitor can manage this</a:t>
            </a:r>
            <a:r>
              <a:rPr lang="en-NZ" sz="1200" spc="-130">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process on your behalf.</a:t>
            </a:r>
            <a:endParaRPr lang="en-NZ" sz="1200">
              <a:solidFill>
                <a:srgbClr val="262626"/>
              </a:solidFill>
              <a:effectLst/>
              <a:latin typeface="Source Sans Pro" panose="020B0503030403020204" pitchFamily="34" charset="0"/>
              <a:ea typeface="Ideal Sans Book"/>
              <a:cs typeface="Ideal Sans Book"/>
            </a:endParaRPr>
          </a:p>
        </p:txBody>
      </p:sp>
      <p:sp>
        <p:nvSpPr>
          <p:cNvPr id="11" name="TextBox 10">
            <a:extLst>
              <a:ext uri="{FF2B5EF4-FFF2-40B4-BE49-F238E27FC236}">
                <a16:creationId xmlns:a16="http://schemas.microsoft.com/office/drawing/2014/main" id="{85AB17EA-B5AD-4695-86AE-73B58414A93E}"/>
              </a:ext>
            </a:extLst>
          </p:cNvPr>
          <p:cNvSpPr txBox="1"/>
          <p:nvPr/>
        </p:nvSpPr>
        <p:spPr>
          <a:xfrm>
            <a:off x="5965825" y="3098260"/>
            <a:ext cx="3639902" cy="3584956"/>
          </a:xfrm>
          <a:prstGeom prst="rect">
            <a:avLst/>
          </a:prstGeom>
          <a:noFill/>
        </p:spPr>
        <p:txBody>
          <a:bodyPr wrap="square">
            <a:spAutoFit/>
          </a:bodyPr>
          <a:lstStyle/>
          <a:p>
            <a:pPr marL="80645" marR="278765">
              <a:lnSpc>
                <a:spcPct val="112000"/>
              </a:lnSpc>
              <a:spcAft>
                <a:spcPts val="0"/>
              </a:spcAft>
            </a:pPr>
            <a:r>
              <a:rPr lang="en-NZ" sz="1200" b="1" spc="-35">
                <a:solidFill>
                  <a:srgbClr val="091D31"/>
                </a:solidFill>
                <a:effectLst/>
                <a:latin typeface="Source Sans Pro" panose="020B0503030403020204" pitchFamily="34" charset="0"/>
                <a:ea typeface="Source Sans Pro" panose="020B0503030403020204" pitchFamily="34" charset="0"/>
                <a:cs typeface="Ideal Sans Book"/>
              </a:rPr>
              <a:t>Your </a:t>
            </a:r>
            <a:r>
              <a:rPr lang="en-NZ" sz="1200" b="1">
                <a:solidFill>
                  <a:srgbClr val="091D31"/>
                </a:solidFill>
                <a:effectLst/>
                <a:latin typeface="Source Sans Pro" panose="020B0503030403020204" pitchFamily="34" charset="0"/>
                <a:ea typeface="Source Sans Pro" panose="020B0503030403020204" pitchFamily="34" charset="0"/>
                <a:cs typeface="Ideal Sans Book"/>
              </a:rPr>
              <a:t>monitoring department</a:t>
            </a:r>
            <a:r>
              <a:rPr lang="en-NZ" sz="1200">
                <a:solidFill>
                  <a:srgbClr val="3C3C3B"/>
                </a:solidFill>
                <a:effectLst/>
                <a:latin typeface="Source Sans Pro" panose="020B0503030403020204" pitchFamily="34" charset="0"/>
                <a:ea typeface="Source Sans Pro" panose="020B0503030403020204" pitchFamily="34" charset="0"/>
                <a:cs typeface="Ideal Sans Book"/>
              </a:rPr>
              <a:t> acts as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your </a:t>
            </a:r>
            <a:r>
              <a:rPr lang="en-NZ" sz="1200">
                <a:solidFill>
                  <a:srgbClr val="3C3C3B"/>
                </a:solidFill>
                <a:effectLst/>
                <a:latin typeface="Source Sans Pro" panose="020B0503030403020204" pitchFamily="34" charset="0"/>
                <a:ea typeface="Source Sans Pro" panose="020B0503030403020204" pitchFamily="34" charset="0"/>
                <a:cs typeface="Ideal Sans Book"/>
              </a:rPr>
              <a:t>agent and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provides you </a:t>
            </a:r>
            <a:r>
              <a:rPr lang="en-NZ" sz="1200">
                <a:solidFill>
                  <a:srgbClr val="3C3C3B"/>
                </a:solidFill>
                <a:effectLst/>
                <a:latin typeface="Source Sans Pro" panose="020B0503030403020204" pitchFamily="34" charset="0"/>
                <a:ea typeface="Source Sans Pro" panose="020B0503030403020204" pitchFamily="34" charset="0"/>
                <a:cs typeface="Ideal Sans Book"/>
              </a:rPr>
              <a:t>with information, analysis and advice about </a:t>
            </a:r>
            <a:r>
              <a:rPr lang="en-NZ" sz="1200" spc="-10">
                <a:solidFill>
                  <a:srgbClr val="3C3C3B"/>
                </a:solidFill>
                <a:effectLst/>
                <a:latin typeface="Source Sans Pro" panose="020B0503030403020204" pitchFamily="34" charset="0"/>
                <a:ea typeface="Source Sans Pro" panose="020B0503030403020204" pitchFamily="34" charset="0"/>
                <a:cs typeface="Ideal Sans Book"/>
              </a:rPr>
              <a:t>the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effectiveness,</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efficiency</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and</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financial</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performance</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of</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Crown</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20">
                <a:solidFill>
                  <a:srgbClr val="3C3C3B"/>
                </a:solidFill>
                <a:effectLst/>
                <a:latin typeface="Source Sans Pro" panose="020B0503030403020204" pitchFamily="34" charset="0"/>
                <a:ea typeface="Source Sans Pro" panose="020B0503030403020204" pitchFamily="34" charset="0"/>
                <a:cs typeface="Ideal Sans Book"/>
              </a:rPr>
              <a:t>entity.</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department</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will</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also</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support</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you</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in</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0">
                <a:solidFill>
                  <a:srgbClr val="3C3C3B"/>
                </a:solidFill>
                <a:effectLst/>
                <a:latin typeface="Source Sans Pro" panose="020B0503030403020204" pitchFamily="34" charset="0"/>
                <a:ea typeface="Source Sans Pro" panose="020B0503030403020204" pitchFamily="34" charset="0"/>
                <a:cs typeface="Ideal Sans Book"/>
              </a:rPr>
              <a:t>making b</a:t>
            </a:r>
            <a:r>
              <a:rPr lang="en-NZ" sz="1200">
                <a:solidFill>
                  <a:srgbClr val="3C3C3B"/>
                </a:solidFill>
                <a:effectLst/>
                <a:latin typeface="Source Sans Pro" panose="020B0503030403020204" pitchFamily="34" charset="0"/>
                <a:ea typeface="Source Sans Pro" panose="020B0503030403020204" pitchFamily="34" charset="0"/>
                <a:cs typeface="Ideal Sans Book"/>
              </a:rPr>
              <a:t>oard</a:t>
            </a:r>
            <a:r>
              <a:rPr lang="en-NZ" sz="1200" spc="-2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appointments.</a:t>
            </a:r>
            <a:endParaRPr lang="en-NZ" sz="1200">
              <a:solidFill>
                <a:srgbClr val="262626"/>
              </a:solidFill>
              <a:effectLst/>
              <a:latin typeface="Source Sans Pro" panose="020B0503030403020204" pitchFamily="34" charset="0"/>
              <a:ea typeface="Source Sans Pro" panose="020B0503030403020204" pitchFamily="34" charset="0"/>
              <a:cs typeface="Ideal Sans Book"/>
            </a:endParaRPr>
          </a:p>
          <a:p>
            <a:pPr marL="80645" marR="247650">
              <a:lnSpc>
                <a:spcPct val="112000"/>
              </a:lnSpc>
              <a:spcBef>
                <a:spcPts val="835"/>
              </a:spcBef>
              <a:spcAft>
                <a:spcPts val="0"/>
              </a:spcAft>
            </a:pPr>
            <a:r>
              <a:rPr lang="en-NZ" sz="1200" spc="-55">
                <a:solidFill>
                  <a:srgbClr val="3C3C3B"/>
                </a:solidFill>
                <a:effectLst/>
                <a:latin typeface="Source Sans Pro" panose="020B0503030403020204" pitchFamily="34" charset="0"/>
                <a:ea typeface="Source Sans Pro" panose="020B0503030403020204" pitchFamily="34" charset="0"/>
                <a:cs typeface="Ideal Sans Book"/>
              </a:rPr>
              <a:t>To</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be</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effective,</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tripartite</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relationship</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between</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you,</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b</a:t>
            </a:r>
            <a:r>
              <a:rPr lang="en-NZ" sz="1200">
                <a:solidFill>
                  <a:srgbClr val="3C3C3B"/>
                </a:solidFill>
                <a:effectLst/>
                <a:latin typeface="Source Sans Pro" panose="020B0503030403020204" pitchFamily="34" charset="0"/>
                <a:ea typeface="Source Sans Pro" panose="020B0503030403020204" pitchFamily="34" charset="0"/>
                <a:cs typeface="Ideal Sans Book"/>
              </a:rPr>
              <a:t>oard,</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and</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monitoring</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department</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requires</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clarity</a:t>
            </a:r>
            <a:r>
              <a:rPr lang="en-NZ" sz="1200" spc="-3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from</a:t>
            </a:r>
            <a:r>
              <a:rPr lang="en-NZ" sz="1200" spc="-3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you</a:t>
            </a:r>
            <a:r>
              <a:rPr lang="en-NZ" sz="1200" spc="-3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about</a:t>
            </a:r>
            <a:r>
              <a:rPr lang="en-NZ" sz="1200" spc="-3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3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performance</a:t>
            </a:r>
            <a:r>
              <a:rPr lang="en-NZ" sz="1200" spc="-3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you</a:t>
            </a:r>
            <a:r>
              <a:rPr lang="en-NZ" sz="1200" spc="-3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want,</a:t>
            </a:r>
            <a:r>
              <a:rPr lang="en-NZ" sz="1200">
                <a:solidFill>
                  <a:srgbClr val="3C3C3B"/>
                </a:solidFill>
                <a:effectLst/>
                <a:latin typeface="Source Sans Pro" panose="020B0503030403020204" pitchFamily="34" charset="0"/>
                <a:ea typeface="Source Sans Pro" panose="020B0503030403020204" pitchFamily="34" charset="0"/>
                <a:cs typeface="Ideal Sans Book"/>
              </a:rPr>
              <a:t> a</a:t>
            </a:r>
            <a:r>
              <a:rPr lang="en-NZ" sz="1200" spc="-45">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30">
                <a:solidFill>
                  <a:srgbClr val="3C3C3B"/>
                </a:solidFill>
                <a:effectLst/>
                <a:latin typeface="Source Sans Pro" panose="020B0503030403020204" pitchFamily="34" charset="0"/>
                <a:ea typeface="Source Sans Pro" panose="020B0503030403020204" pitchFamily="34" charset="0"/>
                <a:cs typeface="Ideal Sans Book"/>
              </a:rPr>
              <a:t>rich </a:t>
            </a:r>
            <a:r>
              <a:rPr lang="en-NZ" sz="1200">
                <a:solidFill>
                  <a:srgbClr val="3C3C3B"/>
                </a:solidFill>
                <a:effectLst/>
                <a:latin typeface="Source Sans Pro" panose="020B0503030403020204" pitchFamily="34" charset="0"/>
                <a:ea typeface="Source Sans Pro" panose="020B0503030403020204" pitchFamily="34" charset="0"/>
                <a:cs typeface="Ideal Sans Book"/>
              </a:rPr>
              <a:t>information</a:t>
            </a:r>
            <a:r>
              <a:rPr lang="en-NZ" sz="1200" spc="-3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trade, and</a:t>
            </a:r>
            <a:r>
              <a:rPr lang="en-NZ" sz="1200" spc="-3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trust</a:t>
            </a:r>
            <a:r>
              <a:rPr lang="en-NZ" sz="1200" spc="-3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between</a:t>
            </a:r>
            <a:r>
              <a:rPr lang="en-NZ" sz="1200" spc="-3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3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parties</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a:t>
            </a:r>
            <a:endParaRPr lang="en-NZ" sz="1200">
              <a:solidFill>
                <a:srgbClr val="262626"/>
              </a:solidFill>
              <a:effectLst/>
              <a:latin typeface="Source Sans Pro" panose="020B0503030403020204" pitchFamily="34" charset="0"/>
              <a:ea typeface="Source Sans Pro" panose="020B0503030403020204" pitchFamily="34" charset="0"/>
              <a:cs typeface="Ideal Sans Book"/>
            </a:endParaRPr>
          </a:p>
          <a:p>
            <a:pPr marL="80645" marR="247650">
              <a:lnSpc>
                <a:spcPct val="112000"/>
              </a:lnSpc>
              <a:spcBef>
                <a:spcPts val="835"/>
              </a:spcBef>
              <a:spcAft>
                <a:spcPts val="0"/>
              </a:spcAft>
            </a:pP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5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monitor</a:t>
            </a:r>
            <a:r>
              <a:rPr lang="en-NZ" sz="1200" spc="-55">
                <a:solidFill>
                  <a:srgbClr val="3C3C3B"/>
                </a:solidFill>
                <a:effectLst/>
                <a:latin typeface="Source Sans Pro" panose="020B0503030403020204" pitchFamily="34" charset="0"/>
                <a:ea typeface="Source Sans Pro" panose="020B0503030403020204" pitchFamily="34" charset="0"/>
                <a:cs typeface="Ideal Sans Book"/>
              </a:rPr>
              <a:t>ing department </a:t>
            </a:r>
            <a:r>
              <a:rPr lang="en-NZ" sz="1200">
                <a:solidFill>
                  <a:srgbClr val="3C3C3B"/>
                </a:solidFill>
                <a:effectLst/>
                <a:latin typeface="Source Sans Pro" panose="020B0503030403020204" pitchFamily="34" charset="0"/>
                <a:ea typeface="Source Sans Pro" panose="020B0503030403020204" pitchFamily="34" charset="0"/>
                <a:cs typeface="Ideal Sans Book"/>
              </a:rPr>
              <a:t>should</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focus</a:t>
            </a:r>
            <a:r>
              <a:rPr lang="en-NZ" sz="1200" spc="-5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on</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how</a:t>
            </a:r>
            <a:r>
              <a:rPr lang="en-NZ" sz="1200" spc="-5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b</a:t>
            </a:r>
            <a:r>
              <a:rPr lang="en-NZ" sz="1200">
                <a:solidFill>
                  <a:srgbClr val="3C3C3B"/>
                </a:solidFill>
                <a:effectLst/>
                <a:latin typeface="Source Sans Pro" panose="020B0503030403020204" pitchFamily="34" charset="0"/>
                <a:ea typeface="Source Sans Pro" panose="020B0503030403020204" pitchFamily="34" charset="0"/>
                <a:cs typeface="Ideal Sans Book"/>
              </a:rPr>
              <a:t>oard</a:t>
            </a:r>
            <a:r>
              <a:rPr lang="en-NZ" sz="1200" spc="-5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is</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driving</a:t>
            </a:r>
            <a:r>
              <a:rPr lang="en-NZ" sz="1200" spc="-5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the</a:t>
            </a:r>
            <a:r>
              <a:rPr lang="en-NZ" sz="1200" spc="-55">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entity’s</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strategic</a:t>
            </a:r>
            <a:r>
              <a:rPr lang="en-NZ" sz="1200" spc="-5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and</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business</a:t>
            </a:r>
            <a:r>
              <a:rPr lang="en-NZ" sz="1200" spc="-5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plan</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performance</a:t>
            </a:r>
            <a:r>
              <a:rPr lang="en-NZ" sz="1200" spc="-5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goals,</a:t>
            </a:r>
            <a:r>
              <a:rPr lang="en-NZ" sz="1200" spc="-50">
                <a:solidFill>
                  <a:srgbClr val="3C3C3B"/>
                </a:solidFill>
                <a:effectLst/>
                <a:latin typeface="Source Sans Pro" panose="020B0503030403020204" pitchFamily="34" charset="0"/>
                <a:ea typeface="Source Sans Pro" panose="020B0503030403020204" pitchFamily="34" charset="0"/>
                <a:cs typeface="Ideal Sans Book"/>
              </a:rPr>
              <a:t> </a:t>
            </a:r>
            <a:r>
              <a:rPr lang="en-NZ" sz="1200" spc="-40">
                <a:solidFill>
                  <a:srgbClr val="3C3C3B"/>
                </a:solidFill>
                <a:effectLst/>
                <a:latin typeface="Source Sans Pro" panose="020B0503030403020204" pitchFamily="34" charset="0"/>
                <a:ea typeface="Source Sans Pro" panose="020B0503030403020204" pitchFamily="34" charset="0"/>
                <a:cs typeface="Ideal Sans Book"/>
              </a:rPr>
              <a:t>and </a:t>
            </a:r>
            <a:r>
              <a:rPr lang="en-NZ" sz="1200">
                <a:solidFill>
                  <a:srgbClr val="3C3C3B"/>
                </a:solidFill>
                <a:effectLst/>
                <a:latin typeface="Source Sans Pro" panose="020B0503030403020204" pitchFamily="34" charset="0"/>
                <a:ea typeface="Source Sans Pro" panose="020B0503030403020204" pitchFamily="34" charset="0"/>
                <a:cs typeface="Ideal Sans Book"/>
              </a:rPr>
              <a:t>achieving the </a:t>
            </a:r>
            <a:r>
              <a:rPr lang="en-NZ" sz="1200" spc="-15">
                <a:solidFill>
                  <a:srgbClr val="3C3C3B"/>
                </a:solidFill>
                <a:effectLst/>
                <a:latin typeface="Source Sans Pro" panose="020B0503030403020204" pitchFamily="34" charset="0"/>
                <a:ea typeface="Source Sans Pro" panose="020B0503030403020204" pitchFamily="34" charset="0"/>
                <a:cs typeface="Ideal Sans Book"/>
              </a:rPr>
              <a:t>entity’s</a:t>
            </a:r>
            <a:r>
              <a:rPr lang="en-NZ" sz="1200" spc="-65">
                <a:solidFill>
                  <a:srgbClr val="3C3C3B"/>
                </a:solidFill>
                <a:effectLst/>
                <a:latin typeface="Source Sans Pro" panose="020B0503030403020204" pitchFamily="34" charset="0"/>
                <a:ea typeface="Source Sans Pro" panose="020B0503030403020204" pitchFamily="34" charset="0"/>
                <a:cs typeface="Ideal Sans Book"/>
              </a:rPr>
              <a:t> </a:t>
            </a:r>
            <a:r>
              <a:rPr lang="en-NZ" sz="1200">
                <a:solidFill>
                  <a:srgbClr val="3C3C3B"/>
                </a:solidFill>
                <a:effectLst/>
                <a:latin typeface="Source Sans Pro" panose="020B0503030403020204" pitchFamily="34" charset="0"/>
                <a:ea typeface="Source Sans Pro" panose="020B0503030403020204" pitchFamily="34" charset="0"/>
                <a:cs typeface="Ideal Sans Book"/>
              </a:rPr>
              <a:t>purpose and managing </a:t>
            </a:r>
            <a:r>
              <a:rPr lang="en-NZ" sz="1200" err="1">
                <a:solidFill>
                  <a:srgbClr val="3C3C3B"/>
                </a:solidFill>
                <a:effectLst/>
                <a:latin typeface="Source Sans Pro" panose="020B0503030403020204" pitchFamily="34" charset="0"/>
                <a:ea typeface="Source Sans Pro" panose="020B0503030403020204" pitchFamily="34" charset="0"/>
                <a:cs typeface="Ideal Sans Book"/>
              </a:rPr>
              <a:t>riskspeppe</a:t>
            </a:r>
            <a:r>
              <a:rPr lang="en-NZ" sz="1200">
                <a:solidFill>
                  <a:srgbClr val="3C3C3B"/>
                </a:solidFill>
                <a:effectLst/>
                <a:latin typeface="Source Sans Pro" panose="020B0503030403020204" pitchFamily="34" charset="0"/>
                <a:ea typeface="Source Sans Pro" panose="020B0503030403020204" pitchFamily="34" charset="0"/>
                <a:cs typeface="Ideal Sans Book"/>
              </a:rPr>
              <a:t>.</a:t>
            </a:r>
            <a:endParaRPr lang="en-NZ" sz="1200">
              <a:solidFill>
                <a:srgbClr val="262626"/>
              </a:solidFill>
              <a:effectLst/>
              <a:latin typeface="Source Sans Pro" panose="020B0503030403020204" pitchFamily="34" charset="0"/>
              <a:ea typeface="Source Sans Pro" panose="020B0503030403020204" pitchFamily="34" charset="0"/>
              <a:cs typeface="Ideal Sans Book"/>
            </a:endParaRPr>
          </a:p>
          <a:p>
            <a:r>
              <a:rPr lang="en-NZ" sz="1200">
                <a:effectLst/>
                <a:latin typeface="Source Sans Pro" panose="020B0503030403020204" pitchFamily="34" charset="0"/>
                <a:ea typeface="Source Sans Pro" panose="020B0503030403020204" pitchFamily="34" charset="0"/>
                <a:cs typeface="Ideal Sans Book"/>
              </a:rPr>
              <a:t> </a:t>
            </a:r>
          </a:p>
        </p:txBody>
      </p:sp>
      <p:graphicFrame>
        <p:nvGraphicFramePr>
          <p:cNvPr id="12" name="Table 12">
            <a:extLst>
              <a:ext uri="{FF2B5EF4-FFF2-40B4-BE49-F238E27FC236}">
                <a16:creationId xmlns:a16="http://schemas.microsoft.com/office/drawing/2014/main" id="{8B84F114-87B1-4F54-A3C1-EA3FDD43AF04}"/>
              </a:ext>
            </a:extLst>
          </p:cNvPr>
          <p:cNvGraphicFramePr>
            <a:graphicFrameLocks noGrp="1"/>
          </p:cNvGraphicFramePr>
          <p:nvPr>
            <p:extLst>
              <p:ext uri="{D42A27DB-BD31-4B8C-83A1-F6EECF244321}">
                <p14:modId xmlns:p14="http://schemas.microsoft.com/office/powerpoint/2010/main" val="3416624589"/>
              </p:ext>
            </p:extLst>
          </p:nvPr>
        </p:nvGraphicFramePr>
        <p:xfrm>
          <a:off x="6096000" y="382608"/>
          <a:ext cx="3352800" cy="2361520"/>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1846974537"/>
                    </a:ext>
                  </a:extLst>
                </a:gridCol>
              </a:tblGrid>
              <a:tr h="1876425">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altLang="en-US" sz="1200" b="0" i="0" u="none" strike="noStrike" cap="none" normalizeH="0" baseline="0">
                          <a:ln>
                            <a:noFill/>
                          </a:ln>
                          <a:solidFill>
                            <a:srgbClr val="3C3C3B"/>
                          </a:solidFill>
                          <a:effectLst/>
                          <a:latin typeface="Source Sans Pro" panose="020B0503030403020204" pitchFamily="34" charset="0"/>
                        </a:rPr>
                        <a:t>The entity’s board operates in accordance with the Crown Entities Act and its own establishment legislation. The board has the primary accountability for the entity’s performance. As the responsible minister, you should place responsibility firmly with the board for setting and achieving priority performance indicators, for monitoring of entity performance, and for high quality performance reporting.</a:t>
                      </a:r>
                      <a:endParaRPr lang="en-NZ" sz="1200">
                        <a:solidFill>
                          <a:schemeClr val="bg1"/>
                        </a:solidFill>
                      </a:endParaRPr>
                    </a:p>
                  </a:txBody>
                  <a:tcPr marL="180000" marR="180000" marT="180000" marB="180000">
                    <a:solidFill>
                      <a:schemeClr val="bg1"/>
                    </a:solidFill>
                  </a:tcPr>
                </a:tc>
                <a:extLst>
                  <a:ext uri="{0D108BD9-81ED-4DB2-BD59-A6C34878D82A}">
                    <a16:rowId xmlns:a16="http://schemas.microsoft.com/office/drawing/2014/main" val="3039409612"/>
                  </a:ext>
                </a:extLst>
              </a:tr>
            </a:tbl>
          </a:graphicData>
        </a:graphic>
      </p:graphicFrame>
    </p:spTree>
    <p:extLst>
      <p:ext uri="{BB962C8B-B14F-4D97-AF65-F5344CB8AC3E}">
        <p14:creationId xmlns:p14="http://schemas.microsoft.com/office/powerpoint/2010/main" val="36372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429CFC8-21EE-4F90-BEE8-07C651C37C34}"/>
              </a:ext>
            </a:extLst>
          </p:cNvPr>
          <p:cNvSpPr/>
          <p:nvPr/>
        </p:nvSpPr>
        <p:spPr>
          <a:xfrm>
            <a:off x="0" y="0"/>
            <a:ext cx="4417900" cy="6858000"/>
          </a:xfrm>
          <a:prstGeom prst="rect">
            <a:avLst/>
          </a:prstGeom>
          <a:solidFill>
            <a:srgbClr val="EBF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 name="TextBox 4">
            <a:extLst>
              <a:ext uri="{FF2B5EF4-FFF2-40B4-BE49-F238E27FC236}">
                <a16:creationId xmlns:a16="http://schemas.microsoft.com/office/drawing/2014/main" id="{6817E4BC-B4B7-41B2-BA0C-5249980C91FB}"/>
              </a:ext>
            </a:extLst>
          </p:cNvPr>
          <p:cNvSpPr txBox="1"/>
          <p:nvPr/>
        </p:nvSpPr>
        <p:spPr>
          <a:xfrm>
            <a:off x="73685" y="154053"/>
            <a:ext cx="4326299" cy="3973204"/>
          </a:xfrm>
          <a:prstGeom prst="rect">
            <a:avLst/>
          </a:prstGeom>
          <a:noFill/>
        </p:spPr>
        <p:txBody>
          <a:bodyPr wrap="square">
            <a:spAutoFit/>
          </a:bodyPr>
          <a:lstStyle/>
          <a:p>
            <a:pPr marL="76835" marR="21590">
              <a:lnSpc>
                <a:spcPct val="105000"/>
              </a:lnSpc>
              <a:spcBef>
                <a:spcPts val="585"/>
              </a:spcBef>
              <a:spcAft>
                <a:spcPts val="0"/>
              </a:spcAft>
            </a:pPr>
            <a:r>
              <a:rPr lang="en-NZ" sz="1200" b="1" spc="-40">
                <a:solidFill>
                  <a:srgbClr val="091D31"/>
                </a:solidFill>
                <a:effectLst/>
                <a:latin typeface="Source Sans Pro" panose="020B0503030403020204" pitchFamily="34" charset="0"/>
                <a:ea typeface="Ideal Sans Book"/>
                <a:cs typeface="Ideal Sans Book"/>
              </a:rPr>
              <a:t>You </a:t>
            </a:r>
            <a:r>
              <a:rPr lang="en-NZ" sz="1200" b="1" spc="-20">
                <a:solidFill>
                  <a:srgbClr val="091D31"/>
                </a:solidFill>
                <a:effectLst/>
                <a:latin typeface="Source Sans Pro" panose="020B0503030403020204" pitchFamily="34" charset="0"/>
                <a:ea typeface="Ideal Sans Book"/>
                <a:cs typeface="Ideal Sans Book"/>
              </a:rPr>
              <a:t>have </a:t>
            </a:r>
            <a:r>
              <a:rPr lang="en-NZ" sz="1200" b="1">
                <a:solidFill>
                  <a:srgbClr val="091D31"/>
                </a:solidFill>
                <a:effectLst/>
                <a:latin typeface="Source Sans Pro" panose="020B0503030403020204" pitchFamily="34" charset="0"/>
                <a:ea typeface="Ideal Sans Book"/>
                <a:cs typeface="Ideal Sans Book"/>
              </a:rPr>
              <a:t>a wide </a:t>
            </a:r>
            <a:r>
              <a:rPr lang="en-NZ" sz="1200" b="1" spc="-15">
                <a:solidFill>
                  <a:srgbClr val="091D31"/>
                </a:solidFill>
                <a:effectLst/>
                <a:latin typeface="Source Sans Pro" panose="020B0503030403020204" pitchFamily="34" charset="0"/>
                <a:ea typeface="Ideal Sans Book"/>
                <a:cs typeface="Ideal Sans Book"/>
              </a:rPr>
              <a:t>range </a:t>
            </a:r>
            <a:r>
              <a:rPr lang="en-NZ" sz="1200" b="1">
                <a:solidFill>
                  <a:srgbClr val="091D31"/>
                </a:solidFill>
                <a:effectLst/>
                <a:latin typeface="Source Sans Pro" panose="020B0503030403020204" pitchFamily="34" charset="0"/>
                <a:ea typeface="Ideal Sans Book"/>
                <a:cs typeface="Ideal Sans Book"/>
              </a:rPr>
              <a:t>of </a:t>
            </a:r>
            <a:r>
              <a:rPr lang="en-NZ" sz="1200" b="1" spc="-15">
                <a:solidFill>
                  <a:srgbClr val="091D31"/>
                </a:solidFill>
                <a:effectLst/>
                <a:latin typeface="Source Sans Pro" panose="020B0503030403020204" pitchFamily="34" charset="0"/>
                <a:ea typeface="Ideal Sans Book"/>
                <a:cs typeface="Ideal Sans Book"/>
              </a:rPr>
              <a:t>levers</a:t>
            </a:r>
            <a:r>
              <a:rPr lang="en-NZ" sz="1200" spc="-15">
                <a:solidFill>
                  <a:srgbClr val="3C3C3B"/>
                </a:solidFill>
                <a:effectLst/>
                <a:latin typeface="Source Sans Pro" panose="020B0503030403020204" pitchFamily="34" charset="0"/>
                <a:ea typeface="Ideal Sans Book"/>
                <a:cs typeface="Ideal Sans Book"/>
              </a:rPr>
              <a:t> available </a:t>
            </a:r>
            <a:r>
              <a:rPr lang="en-NZ" sz="1200">
                <a:solidFill>
                  <a:srgbClr val="3C3C3B"/>
                </a:solidFill>
                <a:effectLst/>
                <a:latin typeface="Source Sans Pro" panose="020B0503030403020204" pitchFamily="34" charset="0"/>
                <a:ea typeface="Ideal Sans Book"/>
                <a:cs typeface="Ideal Sans Book"/>
              </a:rPr>
              <a:t>to </a:t>
            </a:r>
            <a:r>
              <a:rPr lang="en-NZ" sz="1200" spc="-15">
                <a:solidFill>
                  <a:srgbClr val="3C3C3B"/>
                </a:solidFill>
                <a:effectLst/>
                <a:latin typeface="Source Sans Pro" panose="020B0503030403020204" pitchFamily="34" charset="0"/>
                <a:ea typeface="Ideal Sans Book"/>
                <a:cs typeface="Ideal Sans Book"/>
              </a:rPr>
              <a:t>you </a:t>
            </a:r>
            <a:r>
              <a:rPr lang="en-NZ" sz="1200">
                <a:solidFill>
                  <a:srgbClr val="3C3C3B"/>
                </a:solidFill>
                <a:effectLst/>
                <a:latin typeface="Source Sans Pro" panose="020B0503030403020204" pitchFamily="34" charset="0"/>
                <a:ea typeface="Ideal Sans Book"/>
                <a:cs typeface="Ideal Sans Book"/>
              </a:rPr>
              <a:t>to get the performance </a:t>
            </a:r>
            <a:r>
              <a:rPr lang="en-NZ" sz="1200" spc="-15">
                <a:solidFill>
                  <a:srgbClr val="3C3C3B"/>
                </a:solidFill>
                <a:effectLst/>
                <a:latin typeface="Source Sans Pro" panose="020B0503030403020204" pitchFamily="34" charset="0"/>
                <a:ea typeface="Ideal Sans Book"/>
                <a:cs typeface="Ideal Sans Book"/>
              </a:rPr>
              <a:t>you </a:t>
            </a:r>
            <a:r>
              <a:rPr lang="en-NZ" sz="1200">
                <a:solidFill>
                  <a:srgbClr val="3C3C3B"/>
                </a:solidFill>
                <a:effectLst/>
                <a:latin typeface="Source Sans Pro" panose="020B0503030403020204" pitchFamily="34" charset="0"/>
                <a:ea typeface="Ideal Sans Book"/>
                <a:cs typeface="Ideal Sans Book"/>
              </a:rPr>
              <a:t>want. These </a:t>
            </a:r>
            <a:r>
              <a:rPr lang="en-NZ" sz="1200" spc="-15">
                <a:solidFill>
                  <a:srgbClr val="3C3C3B"/>
                </a:solidFill>
                <a:effectLst/>
                <a:latin typeface="Source Sans Pro" panose="020B0503030403020204" pitchFamily="34" charset="0"/>
                <a:ea typeface="Ideal Sans Book"/>
                <a:cs typeface="Ideal Sans Book"/>
              </a:rPr>
              <a:t>levers </a:t>
            </a:r>
            <a:r>
              <a:rPr lang="en-NZ" sz="1200">
                <a:solidFill>
                  <a:srgbClr val="3C3C3B"/>
                </a:solidFill>
                <a:effectLst/>
                <a:latin typeface="Source Sans Pro" panose="020B0503030403020204" pitchFamily="34" charset="0"/>
                <a:ea typeface="Ideal Sans Book"/>
                <a:cs typeface="Ideal Sans Book"/>
              </a:rPr>
              <a:t>comprise those in legislation and those </a:t>
            </a:r>
            <a:r>
              <a:rPr lang="en-NZ" sz="1200" spc="-15">
                <a:solidFill>
                  <a:srgbClr val="3C3C3B"/>
                </a:solidFill>
                <a:effectLst/>
                <a:latin typeface="Source Sans Pro" panose="020B0503030403020204" pitchFamily="34" charset="0"/>
                <a:ea typeface="Ideal Sans Book"/>
                <a:cs typeface="Ideal Sans Book"/>
              </a:rPr>
              <a:t>representing </a:t>
            </a:r>
            <a:r>
              <a:rPr lang="en-NZ" sz="1200">
                <a:solidFill>
                  <a:srgbClr val="3C3C3B"/>
                </a:solidFill>
                <a:effectLst/>
                <a:latin typeface="Source Sans Pro" panose="020B0503030403020204" pitchFamily="34" charset="0"/>
                <a:ea typeface="Ideal Sans Book"/>
                <a:cs typeface="Ideal Sans Book"/>
              </a:rPr>
              <a:t>good </a:t>
            </a:r>
            <a:r>
              <a:rPr lang="en-NZ" sz="1200" spc="-15">
                <a:solidFill>
                  <a:srgbClr val="3C3C3B"/>
                </a:solidFill>
                <a:effectLst/>
                <a:latin typeface="Source Sans Pro" panose="020B0503030403020204" pitchFamily="34" charset="0"/>
                <a:ea typeface="Ideal Sans Book"/>
                <a:cs typeface="Ideal Sans Book"/>
              </a:rPr>
              <a:t>practice convention. </a:t>
            </a:r>
            <a:r>
              <a:rPr lang="en-NZ" sz="1200">
                <a:solidFill>
                  <a:srgbClr val="3C3C3B"/>
                </a:solidFill>
                <a:effectLst/>
                <a:latin typeface="Source Sans Pro" panose="020B0503030403020204" pitchFamily="34" charset="0"/>
                <a:ea typeface="Ideal Sans Book"/>
                <a:cs typeface="Ideal Sans Book"/>
              </a:rPr>
              <a:t>The </a:t>
            </a:r>
            <a:r>
              <a:rPr lang="en-NZ" sz="1200" spc="-15">
                <a:solidFill>
                  <a:srgbClr val="3C3C3B"/>
                </a:solidFill>
                <a:effectLst/>
                <a:latin typeface="Source Sans Pro" panose="020B0503030403020204" pitchFamily="34" charset="0"/>
                <a:ea typeface="Ideal Sans Book"/>
                <a:cs typeface="Ideal Sans Book"/>
              </a:rPr>
              <a:t>two </a:t>
            </a:r>
            <a:r>
              <a:rPr lang="en-NZ" sz="1200">
                <a:solidFill>
                  <a:srgbClr val="3C3C3B"/>
                </a:solidFill>
                <a:effectLst/>
                <a:latin typeface="Source Sans Pro" panose="020B0503030403020204" pitchFamily="34" charset="0"/>
                <a:ea typeface="Ideal Sans Book"/>
                <a:cs typeface="Ideal Sans Book"/>
              </a:rPr>
              <a:t>most important </a:t>
            </a:r>
            <a:r>
              <a:rPr lang="en-NZ" sz="1200" spc="-15">
                <a:solidFill>
                  <a:srgbClr val="3C3C3B"/>
                </a:solidFill>
                <a:effectLst/>
                <a:latin typeface="Source Sans Pro" panose="020B0503030403020204" pitchFamily="34" charset="0"/>
                <a:ea typeface="Ideal Sans Book"/>
                <a:cs typeface="Ideal Sans Book"/>
              </a:rPr>
              <a:t>levers </a:t>
            </a:r>
            <a:r>
              <a:rPr lang="en-NZ" sz="1200" spc="-10">
                <a:solidFill>
                  <a:srgbClr val="3C3C3B"/>
                </a:solidFill>
                <a:effectLst/>
                <a:latin typeface="Source Sans Pro" panose="020B0503030403020204" pitchFamily="34" charset="0"/>
                <a:ea typeface="Ideal Sans Book"/>
                <a:cs typeface="Ideal Sans Book"/>
              </a:rPr>
              <a:t>are </a:t>
            </a:r>
            <a:r>
              <a:rPr lang="en-NZ" sz="1200" spc="-15">
                <a:solidFill>
                  <a:srgbClr val="3C3C3B"/>
                </a:solidFill>
                <a:effectLst/>
                <a:latin typeface="Source Sans Pro" panose="020B0503030403020204" pitchFamily="34" charset="0"/>
                <a:ea typeface="Ideal Sans Book"/>
                <a:cs typeface="Ideal Sans Book"/>
              </a:rPr>
              <a:t>your powers </a:t>
            </a:r>
            <a:r>
              <a:rPr lang="en-NZ" sz="1200">
                <a:solidFill>
                  <a:srgbClr val="3C3C3B"/>
                </a:solidFill>
                <a:effectLst/>
                <a:latin typeface="Source Sans Pro" panose="020B0503030403020204" pitchFamily="34" charset="0"/>
                <a:ea typeface="Ideal Sans Book"/>
                <a:cs typeface="Ideal Sans Book"/>
              </a:rPr>
              <a:t>under the </a:t>
            </a:r>
            <a:r>
              <a:rPr lang="en-NZ" sz="1200" spc="-10">
                <a:solidFill>
                  <a:srgbClr val="3C3C3B"/>
                </a:solidFill>
                <a:effectLst/>
                <a:latin typeface="Source Sans Pro" panose="020B0503030403020204" pitchFamily="34" charset="0"/>
                <a:ea typeface="Ideal Sans Book"/>
                <a:cs typeface="Ideal Sans Book"/>
              </a:rPr>
              <a:t>Crown Entities Act </a:t>
            </a:r>
            <a:r>
              <a:rPr lang="en-NZ" sz="1200">
                <a:solidFill>
                  <a:srgbClr val="3C3C3B"/>
                </a:solidFill>
                <a:effectLst/>
                <a:latin typeface="Source Sans Pro" panose="020B0503030403020204" pitchFamily="34" charset="0"/>
                <a:ea typeface="Ideal Sans Book"/>
                <a:cs typeface="Ideal Sans Book"/>
              </a:rPr>
              <a:t>and the engagement of you and </a:t>
            </a:r>
            <a:r>
              <a:rPr lang="en-NZ" sz="1200" spc="-25">
                <a:solidFill>
                  <a:srgbClr val="3C3C3B"/>
                </a:solidFill>
                <a:effectLst/>
                <a:latin typeface="Source Sans Pro" panose="020B0503030403020204" pitchFamily="34" charset="0"/>
                <a:ea typeface="Ideal Sans Book"/>
                <a:cs typeface="Ideal Sans Book"/>
              </a:rPr>
              <a:t>your </a:t>
            </a:r>
            <a:r>
              <a:rPr lang="en-NZ" sz="1200" spc="-15">
                <a:solidFill>
                  <a:srgbClr val="3C3C3B"/>
                </a:solidFill>
                <a:effectLst/>
                <a:latin typeface="Source Sans Pro" panose="020B0503030403020204" pitchFamily="34" charset="0"/>
                <a:ea typeface="Ideal Sans Book"/>
                <a:cs typeface="Ideal Sans Book"/>
              </a:rPr>
              <a:t>monitor </a:t>
            </a:r>
            <a:r>
              <a:rPr lang="en-NZ" sz="1200">
                <a:solidFill>
                  <a:srgbClr val="3C3C3B"/>
                </a:solidFill>
                <a:effectLst/>
                <a:latin typeface="Source Sans Pro" panose="020B0503030403020204" pitchFamily="34" charset="0"/>
                <a:ea typeface="Ideal Sans Book"/>
                <a:cs typeface="Ideal Sans Book"/>
              </a:rPr>
              <a:t>with the board c</a:t>
            </a:r>
            <a:r>
              <a:rPr lang="en-NZ" sz="1200" spc="-20">
                <a:solidFill>
                  <a:srgbClr val="3C3C3B"/>
                </a:solidFill>
                <a:effectLst/>
                <a:latin typeface="Source Sans Pro" panose="020B0503030403020204" pitchFamily="34" charset="0"/>
                <a:ea typeface="Ideal Sans Book"/>
                <a:cs typeface="Ideal Sans Book"/>
              </a:rPr>
              <a:t>hair.</a:t>
            </a:r>
            <a:r>
              <a:rPr lang="en-NZ" sz="1200" spc="-30">
                <a:solidFill>
                  <a:srgbClr val="3C3C3B"/>
                </a:solidFill>
                <a:effectLst/>
                <a:latin typeface="Source Sans Pro" panose="020B0503030403020204" pitchFamily="34" charset="0"/>
                <a:ea typeface="Ideal Sans Book"/>
                <a:cs typeface="Ideal Sans Book"/>
              </a:rPr>
              <a:t> Your </a:t>
            </a:r>
            <a:r>
              <a:rPr lang="en-NZ" sz="1200">
                <a:solidFill>
                  <a:srgbClr val="3C3C3B"/>
                </a:solidFill>
                <a:effectLst/>
                <a:latin typeface="Source Sans Pro" panose="020B0503030403020204" pitchFamily="34" charset="0"/>
                <a:ea typeface="Ideal Sans Book"/>
                <a:cs typeface="Ideal Sans Book"/>
              </a:rPr>
              <a:t>monitor can advise </a:t>
            </a:r>
            <a:r>
              <a:rPr lang="en-NZ" sz="1200" spc="-15">
                <a:solidFill>
                  <a:srgbClr val="3C3C3B"/>
                </a:solidFill>
                <a:effectLst/>
                <a:latin typeface="Source Sans Pro" panose="020B0503030403020204" pitchFamily="34" charset="0"/>
                <a:ea typeface="Ideal Sans Book"/>
                <a:cs typeface="Ideal Sans Book"/>
              </a:rPr>
              <a:t>you </a:t>
            </a:r>
            <a:r>
              <a:rPr lang="en-NZ" sz="1200">
                <a:solidFill>
                  <a:srgbClr val="3C3C3B"/>
                </a:solidFill>
                <a:effectLst/>
                <a:latin typeface="Source Sans Pro" panose="020B0503030403020204" pitchFamily="34" charset="0"/>
                <a:ea typeface="Ideal Sans Book"/>
                <a:cs typeface="Ideal Sans Book"/>
              </a:rPr>
              <a:t>on the choice of </a:t>
            </a:r>
            <a:r>
              <a:rPr lang="en-NZ" sz="1200" spc="-15">
                <a:solidFill>
                  <a:srgbClr val="3C3C3B"/>
                </a:solidFill>
                <a:effectLst/>
                <a:latin typeface="Source Sans Pro" panose="020B0503030403020204" pitchFamily="34" charset="0"/>
                <a:ea typeface="Ideal Sans Book"/>
                <a:cs typeface="Ideal Sans Book"/>
              </a:rPr>
              <a:t>levers. See the </a:t>
            </a:r>
            <a:r>
              <a:rPr lang="en-NZ" sz="1200" u="sng" spc="-15">
                <a:effectLst/>
                <a:latin typeface="Source Sans Pro" panose="020B0503030403020204" pitchFamily="34" charset="0"/>
                <a:ea typeface="Ideal Sans Book"/>
                <a:cs typeface="Ideal Sans Book"/>
                <a:hlinkClick r:id="rId2">
                  <a:extLst>
                    <a:ext uri="{A12FA001-AC4F-418D-AE19-62706E023703}">
                      <ahyp:hlinkClr xmlns:ahyp="http://schemas.microsoft.com/office/drawing/2018/hyperlinkcolor" val="tx"/>
                    </a:ext>
                  </a:extLst>
                </a:hlinkClick>
              </a:rPr>
              <a:t>Key levers diagram</a:t>
            </a:r>
            <a:r>
              <a:rPr lang="en-NZ" sz="1200" spc="-15">
                <a:solidFill>
                  <a:srgbClr val="3C3C3B"/>
                </a:solidFill>
                <a:effectLst/>
                <a:latin typeface="Source Sans Pro" panose="020B0503030403020204" pitchFamily="34" charset="0"/>
                <a:ea typeface="Ideal Sans Book"/>
                <a:cs typeface="Ideal Sans Book"/>
              </a:rPr>
              <a:t>. </a:t>
            </a:r>
            <a:endParaRPr lang="en-NZ" sz="1200" u="sng">
              <a:solidFill>
                <a:srgbClr val="262626"/>
              </a:solidFill>
              <a:effectLst/>
              <a:highlight>
                <a:srgbClr val="FFFF00"/>
              </a:highlight>
              <a:latin typeface="Source Sans Pro" panose="020B0503030403020204" pitchFamily="34" charset="0"/>
              <a:ea typeface="Ideal Sans Book"/>
              <a:cs typeface="Ideal Sans Book"/>
            </a:endParaRPr>
          </a:p>
          <a:p>
            <a:pPr marL="76835" marR="21590">
              <a:lnSpc>
                <a:spcPct val="105000"/>
              </a:lnSpc>
              <a:spcBef>
                <a:spcPts val="830"/>
              </a:spcBef>
              <a:spcAft>
                <a:spcPts val="0"/>
              </a:spcAft>
            </a:pPr>
            <a:r>
              <a:rPr lang="en-NZ" sz="1200" spc="-55">
                <a:solidFill>
                  <a:srgbClr val="3C3C3B"/>
                </a:solidFill>
                <a:effectLst/>
                <a:latin typeface="Source Sans Pro" panose="020B0503030403020204" pitchFamily="34" charset="0"/>
                <a:ea typeface="Ideal Sans Book"/>
                <a:cs typeface="Ideal Sans Book"/>
              </a:rPr>
              <a:t>To </a:t>
            </a:r>
            <a:r>
              <a:rPr lang="en-NZ" sz="1200">
                <a:solidFill>
                  <a:srgbClr val="3C3C3B"/>
                </a:solidFill>
                <a:effectLst/>
                <a:latin typeface="Source Sans Pro" panose="020B0503030403020204" pitchFamily="34" charset="0"/>
                <a:ea typeface="Ideal Sans Book"/>
                <a:cs typeface="Ideal Sans Book"/>
              </a:rPr>
              <a:t>assist the board, </a:t>
            </a:r>
            <a:r>
              <a:rPr lang="en-NZ" sz="1200" spc="-15">
                <a:solidFill>
                  <a:srgbClr val="3C3C3B"/>
                </a:solidFill>
                <a:effectLst/>
                <a:latin typeface="Source Sans Pro" panose="020B0503030403020204" pitchFamily="34" charset="0"/>
                <a:ea typeface="Ideal Sans Book"/>
                <a:cs typeface="Ideal Sans Book"/>
              </a:rPr>
              <a:t>you </a:t>
            </a:r>
            <a:r>
              <a:rPr lang="en-NZ" sz="1200">
                <a:solidFill>
                  <a:srgbClr val="3C3C3B"/>
                </a:solidFill>
                <a:effectLst/>
                <a:latin typeface="Source Sans Pro" panose="020B0503030403020204" pitchFamily="34" charset="0"/>
                <a:ea typeface="Ideal Sans Book"/>
                <a:cs typeface="Ideal Sans Book"/>
              </a:rPr>
              <a:t>should: clarify with the chair </a:t>
            </a:r>
            <a:r>
              <a:rPr lang="en-NZ" sz="1200" spc="-15">
                <a:solidFill>
                  <a:srgbClr val="3C3C3B"/>
                </a:solidFill>
                <a:effectLst/>
                <a:latin typeface="Source Sans Pro" panose="020B0503030403020204" pitchFamily="34" charset="0"/>
                <a:ea typeface="Ideal Sans Book"/>
                <a:cs typeface="Ideal Sans Book"/>
              </a:rPr>
              <a:t>your strategic </a:t>
            </a:r>
            <a:r>
              <a:rPr lang="en-NZ" sz="1200">
                <a:solidFill>
                  <a:srgbClr val="3C3C3B"/>
                </a:solidFill>
                <a:effectLst/>
                <a:latin typeface="Source Sans Pro" panose="020B0503030403020204" pitchFamily="34" charset="0"/>
                <a:ea typeface="Ideal Sans Book"/>
                <a:cs typeface="Ideal Sans Book"/>
              </a:rPr>
              <a:t>priorities</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to</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inform</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the</a:t>
            </a:r>
            <a:r>
              <a:rPr lang="en-NZ" sz="1200" spc="-50">
                <a:solidFill>
                  <a:srgbClr val="3C3C3B"/>
                </a:solidFill>
                <a:effectLst/>
                <a:latin typeface="Source Sans Pro" panose="020B0503030403020204" pitchFamily="34" charset="0"/>
                <a:ea typeface="Ideal Sans Book"/>
                <a:cs typeface="Ideal Sans Book"/>
              </a:rPr>
              <a:t> b</a:t>
            </a:r>
            <a:r>
              <a:rPr lang="en-NZ" sz="1200" spc="-15">
                <a:solidFill>
                  <a:srgbClr val="3C3C3B"/>
                </a:solidFill>
                <a:effectLst/>
                <a:latin typeface="Source Sans Pro" panose="020B0503030403020204" pitchFamily="34" charset="0"/>
                <a:ea typeface="Ideal Sans Book"/>
                <a:cs typeface="Ideal Sans Book"/>
              </a:rPr>
              <a:t>oard’s</a:t>
            </a:r>
            <a:r>
              <a:rPr lang="en-NZ" sz="1200" spc="-50">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strategic</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planning</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and</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its</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annual</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business</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plan performance </a:t>
            </a:r>
            <a:r>
              <a:rPr lang="en-NZ" sz="1200" spc="-10">
                <a:solidFill>
                  <a:srgbClr val="3C3C3B"/>
                </a:solidFill>
                <a:effectLst/>
                <a:latin typeface="Source Sans Pro" panose="020B0503030403020204" pitchFamily="34" charset="0"/>
                <a:ea typeface="Ideal Sans Book"/>
                <a:cs typeface="Ideal Sans Book"/>
              </a:rPr>
              <a:t>expectations; and ensure </a:t>
            </a:r>
            <a:r>
              <a:rPr lang="en-NZ" sz="1200">
                <a:solidFill>
                  <a:srgbClr val="3C3C3B"/>
                </a:solidFill>
                <a:effectLst/>
                <a:latin typeface="Source Sans Pro" panose="020B0503030403020204" pitchFamily="34" charset="0"/>
                <a:ea typeface="Ideal Sans Book"/>
                <a:cs typeface="Ideal Sans Book"/>
              </a:rPr>
              <a:t>the board is </a:t>
            </a:r>
            <a:r>
              <a:rPr lang="en-NZ" sz="1200" spc="-15">
                <a:solidFill>
                  <a:srgbClr val="3C3C3B"/>
                </a:solidFill>
                <a:effectLst/>
                <a:latin typeface="Source Sans Pro" panose="020B0503030403020204" pitchFamily="34" charset="0"/>
                <a:ea typeface="Ideal Sans Book"/>
                <a:cs typeface="Ideal Sans Book"/>
              </a:rPr>
              <a:t>aware </a:t>
            </a:r>
            <a:r>
              <a:rPr lang="en-NZ" sz="1200">
                <a:solidFill>
                  <a:srgbClr val="3C3C3B"/>
                </a:solidFill>
                <a:effectLst/>
                <a:latin typeface="Source Sans Pro" panose="020B0503030403020204" pitchFamily="34" charset="0"/>
                <a:ea typeface="Ideal Sans Book"/>
                <a:cs typeface="Ideal Sans Book"/>
              </a:rPr>
              <a:t>of including </a:t>
            </a:r>
            <a:r>
              <a:rPr lang="en-NZ" sz="1200" spc="-15">
                <a:solidFill>
                  <a:srgbClr val="3C3C3B"/>
                </a:solidFill>
                <a:effectLst/>
                <a:latin typeface="Source Sans Pro" panose="020B0503030403020204" pitchFamily="34" charset="0"/>
                <a:ea typeface="Ideal Sans Book"/>
                <a:cs typeface="Ideal Sans Book"/>
              </a:rPr>
              <a:t>your </a:t>
            </a:r>
            <a:r>
              <a:rPr lang="en-NZ" sz="1200">
                <a:solidFill>
                  <a:srgbClr val="3C3C3B"/>
                </a:solidFill>
                <a:effectLst/>
                <a:latin typeface="Source Sans Pro" panose="020B0503030403020204" pitchFamily="34" charset="0"/>
                <a:ea typeface="Ideal Sans Book"/>
                <a:cs typeface="Ideal Sans Book"/>
              </a:rPr>
              <a:t>priorities for </a:t>
            </a:r>
            <a:r>
              <a:rPr lang="en-NZ" sz="1200" spc="-10">
                <a:solidFill>
                  <a:srgbClr val="3C3C3B"/>
                </a:solidFill>
                <a:effectLst/>
                <a:latin typeface="Source Sans Pro" panose="020B0503030403020204" pitchFamily="34" charset="0"/>
                <a:ea typeface="Ideal Sans Book"/>
                <a:cs typeface="Ideal Sans Book"/>
              </a:rPr>
              <a:t>the </a:t>
            </a:r>
            <a:r>
              <a:rPr lang="en-NZ" sz="1200" spc="-15">
                <a:solidFill>
                  <a:srgbClr val="3C3C3B"/>
                </a:solidFill>
                <a:effectLst/>
                <a:latin typeface="Source Sans Pro" panose="020B0503030403020204" pitchFamily="34" charset="0"/>
                <a:ea typeface="Ideal Sans Book"/>
                <a:cs typeface="Ideal Sans Book"/>
              </a:rPr>
              <a:t>organisation’s </a:t>
            </a:r>
            <a:r>
              <a:rPr lang="en-NZ" sz="1200">
                <a:solidFill>
                  <a:srgbClr val="3C3C3B"/>
                </a:solidFill>
                <a:effectLst/>
                <a:latin typeface="Source Sans Pro" panose="020B0503030403020204" pitchFamily="34" charset="0"/>
                <a:ea typeface="Ideal Sans Book"/>
                <a:cs typeface="Ideal Sans Book"/>
              </a:rPr>
              <a:t>services and outcomes, and for its capabilities. </a:t>
            </a:r>
            <a:r>
              <a:rPr lang="en-NZ" sz="1200" spc="-50">
                <a:solidFill>
                  <a:srgbClr val="3C3C3B"/>
                </a:solidFill>
                <a:effectLst/>
                <a:latin typeface="Source Sans Pro" panose="020B0503030403020204" pitchFamily="34" charset="0"/>
                <a:ea typeface="Ideal Sans Book"/>
                <a:cs typeface="Ideal Sans Book"/>
              </a:rPr>
              <a:t>We recommend you send a </a:t>
            </a:r>
            <a:r>
              <a:rPr lang="en-NZ" sz="1200">
                <a:solidFill>
                  <a:srgbClr val="3C3C3B"/>
                </a:solidFill>
                <a:effectLst/>
                <a:latin typeface="Source Sans Pro" panose="020B0503030403020204" pitchFamily="34" charset="0"/>
                <a:ea typeface="Ideal Sans Book"/>
                <a:cs typeface="Ideal Sans Book"/>
              </a:rPr>
              <a:t>letter</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of</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expectations</a:t>
            </a:r>
            <a:r>
              <a:rPr lang="en-NZ" sz="1200" spc="-50">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well</a:t>
            </a:r>
            <a:r>
              <a:rPr lang="en-NZ" sz="1200" spc="-50">
                <a:solidFill>
                  <a:srgbClr val="3C3C3B"/>
                </a:solidFill>
                <a:effectLst/>
                <a:latin typeface="Source Sans Pro" panose="020B0503030403020204" pitchFamily="34" charset="0"/>
                <a:ea typeface="Ideal Sans Book"/>
                <a:cs typeface="Ideal Sans Book"/>
              </a:rPr>
              <a:t> </a:t>
            </a:r>
            <a:r>
              <a:rPr lang="en-NZ" sz="1200" spc="-30">
                <a:solidFill>
                  <a:srgbClr val="3C3C3B"/>
                </a:solidFill>
                <a:effectLst/>
                <a:latin typeface="Source Sans Pro" panose="020B0503030403020204" pitchFamily="34" charset="0"/>
                <a:ea typeface="Ideal Sans Book"/>
                <a:cs typeface="Ideal Sans Book"/>
              </a:rPr>
              <a:t>ahead </a:t>
            </a:r>
            <a:r>
              <a:rPr lang="en-NZ" sz="1200">
                <a:solidFill>
                  <a:srgbClr val="3C3C3B"/>
                </a:solidFill>
                <a:effectLst/>
                <a:latin typeface="Source Sans Pro" panose="020B0503030403020204" pitchFamily="34" charset="0"/>
                <a:ea typeface="Ideal Sans Book"/>
                <a:cs typeface="Ideal Sans Book"/>
              </a:rPr>
              <a:t>of</a:t>
            </a:r>
            <a:r>
              <a:rPr lang="en-NZ" sz="1200" spc="-2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the</a:t>
            </a:r>
            <a:r>
              <a:rPr lang="en-NZ" sz="1200" spc="-20">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entity’s</a:t>
            </a:r>
            <a:r>
              <a:rPr lang="en-NZ" sz="1200" spc="-2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planning</a:t>
            </a:r>
            <a:r>
              <a:rPr lang="en-NZ" sz="1200" spc="-20">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cycle.</a:t>
            </a:r>
            <a:r>
              <a:rPr lang="en-NZ" sz="1200" spc="-20">
                <a:solidFill>
                  <a:srgbClr val="3C3C3B"/>
                </a:solidFill>
                <a:effectLst/>
                <a:latin typeface="Source Sans Pro" panose="020B0503030403020204" pitchFamily="34" charset="0"/>
                <a:ea typeface="Ideal Sans Book"/>
                <a:cs typeface="Ideal Sans Book"/>
              </a:rPr>
              <a:t> </a:t>
            </a:r>
            <a:r>
              <a:rPr lang="en-NZ" sz="1200" spc="-30">
                <a:solidFill>
                  <a:srgbClr val="3C3C3B"/>
                </a:solidFill>
                <a:effectLst/>
                <a:latin typeface="Source Sans Pro" panose="020B0503030403020204" pitchFamily="34" charset="0"/>
                <a:ea typeface="Ideal Sans Book"/>
                <a:cs typeface="Ideal Sans Book"/>
              </a:rPr>
              <a:t>Your</a:t>
            </a:r>
            <a:r>
              <a:rPr lang="en-NZ" sz="1200" spc="-2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monitor</a:t>
            </a:r>
            <a:r>
              <a:rPr lang="en-NZ" sz="1200" spc="-2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can</a:t>
            </a:r>
            <a:r>
              <a:rPr lang="en-NZ" sz="1200" spc="-2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help</a:t>
            </a:r>
            <a:r>
              <a:rPr lang="en-NZ" sz="1200" spc="-25">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you</a:t>
            </a:r>
            <a:r>
              <a:rPr lang="en-NZ" sz="1200" spc="-20">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develop</a:t>
            </a:r>
            <a:r>
              <a:rPr lang="en-NZ" sz="1200" spc="-2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it</a:t>
            </a:r>
            <a:r>
              <a:rPr lang="en-NZ" sz="1200" spc="-20">
                <a:solidFill>
                  <a:srgbClr val="3C3C3B"/>
                </a:solidFill>
                <a:effectLst/>
                <a:latin typeface="Source Sans Pro" panose="020B0503030403020204" pitchFamily="34" charset="0"/>
                <a:ea typeface="Ideal Sans Book"/>
                <a:cs typeface="Ideal Sans Book"/>
              </a:rPr>
              <a:t>.</a:t>
            </a:r>
            <a:endParaRPr lang="en-NZ" sz="1200">
              <a:solidFill>
                <a:srgbClr val="262626"/>
              </a:solidFill>
              <a:effectLst/>
              <a:latin typeface="Source Sans Pro" panose="020B0503030403020204" pitchFamily="34" charset="0"/>
              <a:ea typeface="Ideal Sans Book"/>
              <a:cs typeface="Ideal Sans Book"/>
            </a:endParaRPr>
          </a:p>
          <a:p>
            <a:pPr marL="76835" marR="206375">
              <a:lnSpc>
                <a:spcPct val="105000"/>
              </a:lnSpc>
              <a:spcBef>
                <a:spcPts val="830"/>
              </a:spcBef>
              <a:spcAft>
                <a:spcPts val="0"/>
              </a:spcAft>
            </a:pPr>
            <a:r>
              <a:rPr lang="en-US" sz="1200">
                <a:solidFill>
                  <a:srgbClr val="3C3C3B"/>
                </a:solidFill>
                <a:effectLst/>
                <a:latin typeface="Source Sans Pro" panose="020B0503030403020204" pitchFamily="34" charset="0"/>
                <a:ea typeface="Ideal Sans Book"/>
                <a:cs typeface="Ideal Sans Book"/>
              </a:rPr>
              <a:t>From time to time, the Minister for the Public Service and Minister of Finance jointly </a:t>
            </a:r>
            <a:r>
              <a:rPr lang="en-NZ" sz="1200">
                <a:solidFill>
                  <a:srgbClr val="3C3C3B"/>
                </a:solidFill>
                <a:effectLst/>
                <a:latin typeface="Source Sans Pro" panose="020B0503030403020204" pitchFamily="34" charset="0"/>
                <a:ea typeface="Ideal Sans Book"/>
                <a:cs typeface="Ideal Sans Book"/>
              </a:rPr>
              <a:t>publish</a:t>
            </a:r>
            <a:r>
              <a:rPr lang="en-NZ" sz="1200" spc="-6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an</a:t>
            </a:r>
            <a:r>
              <a:rPr lang="en-NZ" sz="1200" spc="-55">
                <a:solidFill>
                  <a:srgbClr val="3C3C3B"/>
                </a:solidFill>
                <a:effectLst/>
                <a:latin typeface="Source Sans Pro" panose="020B0503030403020204" pitchFamily="34" charset="0"/>
                <a:ea typeface="Ideal Sans Book"/>
                <a:cs typeface="Ideal Sans Book"/>
              </a:rPr>
              <a:t> </a:t>
            </a:r>
            <a:r>
              <a:rPr lang="en-NZ" sz="1200">
                <a:effectLst/>
                <a:latin typeface="Source Sans Pro" panose="020B0503030403020204" pitchFamily="34" charset="0"/>
                <a:ea typeface="Ideal Sans Book"/>
                <a:cs typeface="Ideal Sans Book"/>
                <a:hlinkClick r:id="rId3">
                  <a:extLst>
                    <a:ext uri="{A12FA001-AC4F-418D-AE19-62706E023703}">
                      <ahyp:hlinkClr xmlns:ahyp="http://schemas.microsoft.com/office/drawing/2018/hyperlinkcolor" val="tx"/>
                    </a:ext>
                  </a:extLst>
                </a:hlinkClick>
              </a:rPr>
              <a:t>enduring</a:t>
            </a:r>
            <a:r>
              <a:rPr lang="en-NZ" sz="1200" spc="-60">
                <a:effectLst/>
                <a:latin typeface="Source Sans Pro" panose="020B0503030403020204" pitchFamily="34" charset="0"/>
                <a:ea typeface="Ideal Sans Book"/>
                <a:cs typeface="Ideal Sans Book"/>
                <a:hlinkClick r:id="rId3">
                  <a:extLst>
                    <a:ext uri="{A12FA001-AC4F-418D-AE19-62706E023703}">
                      <ahyp:hlinkClr xmlns:ahyp="http://schemas.microsoft.com/office/drawing/2018/hyperlinkcolor" val="tx"/>
                    </a:ext>
                  </a:extLst>
                </a:hlinkClick>
              </a:rPr>
              <a:t> </a:t>
            </a:r>
            <a:r>
              <a:rPr lang="en-NZ" sz="1200">
                <a:effectLst/>
                <a:latin typeface="Source Sans Pro" panose="020B0503030403020204" pitchFamily="34" charset="0"/>
                <a:ea typeface="Ideal Sans Book"/>
                <a:cs typeface="Ideal Sans Book"/>
                <a:hlinkClick r:id="rId3">
                  <a:extLst>
                    <a:ext uri="{A12FA001-AC4F-418D-AE19-62706E023703}">
                      <ahyp:hlinkClr xmlns:ahyp="http://schemas.microsoft.com/office/drawing/2018/hyperlinkcolor" val="tx"/>
                    </a:ext>
                  </a:extLst>
                </a:hlinkClick>
              </a:rPr>
              <a:t>letter</a:t>
            </a:r>
            <a:r>
              <a:rPr lang="en-NZ" sz="1200" spc="-55">
                <a:effectLst/>
                <a:latin typeface="Source Sans Pro" panose="020B0503030403020204" pitchFamily="34" charset="0"/>
                <a:ea typeface="Ideal Sans Book"/>
                <a:cs typeface="Ideal Sans Book"/>
                <a:hlinkClick r:id="rId3">
                  <a:extLst>
                    <a:ext uri="{A12FA001-AC4F-418D-AE19-62706E023703}">
                      <ahyp:hlinkClr xmlns:ahyp="http://schemas.microsoft.com/office/drawing/2018/hyperlinkcolor" val="tx"/>
                    </a:ext>
                  </a:extLst>
                </a:hlinkClick>
              </a:rPr>
              <a:t> </a:t>
            </a:r>
            <a:r>
              <a:rPr lang="en-NZ" sz="1200">
                <a:effectLst/>
                <a:latin typeface="Source Sans Pro" panose="020B0503030403020204" pitchFamily="34" charset="0"/>
                <a:ea typeface="Ideal Sans Book"/>
                <a:cs typeface="Ideal Sans Book"/>
                <a:hlinkClick r:id="rId3">
                  <a:extLst>
                    <a:ext uri="{A12FA001-AC4F-418D-AE19-62706E023703}">
                      <ahyp:hlinkClr xmlns:ahyp="http://schemas.microsoft.com/office/drawing/2018/hyperlinkcolor" val="tx"/>
                    </a:ext>
                  </a:extLst>
                </a:hlinkClick>
              </a:rPr>
              <a:t>of</a:t>
            </a:r>
            <a:r>
              <a:rPr lang="en-NZ" sz="1200" spc="-60">
                <a:effectLst/>
                <a:latin typeface="Source Sans Pro" panose="020B0503030403020204" pitchFamily="34" charset="0"/>
                <a:ea typeface="Ideal Sans Book"/>
                <a:cs typeface="Ideal Sans Book"/>
                <a:hlinkClick r:id="rId3">
                  <a:extLst>
                    <a:ext uri="{A12FA001-AC4F-418D-AE19-62706E023703}">
                      <ahyp:hlinkClr xmlns:ahyp="http://schemas.microsoft.com/office/drawing/2018/hyperlinkcolor" val="tx"/>
                    </a:ext>
                  </a:extLst>
                </a:hlinkClick>
              </a:rPr>
              <a:t> </a:t>
            </a:r>
            <a:r>
              <a:rPr lang="en-NZ" sz="1200">
                <a:effectLst/>
                <a:latin typeface="Source Sans Pro" panose="020B0503030403020204" pitchFamily="34" charset="0"/>
                <a:ea typeface="Ideal Sans Book"/>
                <a:cs typeface="Ideal Sans Book"/>
                <a:hlinkClick r:id="rId3">
                  <a:extLst>
                    <a:ext uri="{A12FA001-AC4F-418D-AE19-62706E023703}">
                      <ahyp:hlinkClr xmlns:ahyp="http://schemas.microsoft.com/office/drawing/2018/hyperlinkcolor" val="tx"/>
                    </a:ext>
                  </a:extLst>
                </a:hlinkClick>
              </a:rPr>
              <a:t>expectations</a:t>
            </a:r>
            <a:r>
              <a:rPr lang="en-NZ" sz="1200" spc="-55">
                <a:effectLst/>
                <a:latin typeface="Source Sans Pro" panose="020B0503030403020204" pitchFamily="34" charset="0"/>
                <a:ea typeface="Ideal Sans Book"/>
                <a:cs typeface="Ideal Sans Book"/>
                <a:hlinkClick r:id="rId3">
                  <a:extLst>
                    <a:ext uri="{A12FA001-AC4F-418D-AE19-62706E023703}">
                      <ahyp:hlinkClr xmlns:ahyp="http://schemas.microsoft.com/office/drawing/2018/hyperlinkcolor" val="tx"/>
                    </a:ext>
                  </a:extLst>
                </a:hlinkClick>
              </a:rPr>
              <a:t> </a:t>
            </a:r>
            <a:r>
              <a:rPr lang="en-NZ" sz="1200">
                <a:solidFill>
                  <a:srgbClr val="3C3C3B"/>
                </a:solidFill>
                <a:effectLst/>
                <a:latin typeface="Source Sans Pro" panose="020B0503030403020204" pitchFamily="34" charset="0"/>
                <a:ea typeface="Ideal Sans Book"/>
                <a:cs typeface="Ideal Sans Book"/>
              </a:rPr>
              <a:t>that</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sets out from an all-of-government perspective</a:t>
            </a:r>
            <a:r>
              <a:rPr lang="en-NZ" sz="1200" spc="-6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the</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ongoing</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expectations</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these</a:t>
            </a:r>
            <a:r>
              <a:rPr lang="en-NZ" sz="1200" spc="-55">
                <a:solidFill>
                  <a:srgbClr val="3C3C3B"/>
                </a:solidFill>
                <a:effectLst/>
                <a:latin typeface="Source Sans Pro" panose="020B0503030403020204" pitchFamily="34" charset="0"/>
                <a:ea typeface="Ideal Sans Book"/>
                <a:cs typeface="Ideal Sans Book"/>
              </a:rPr>
              <a:t> m</a:t>
            </a:r>
            <a:r>
              <a:rPr lang="en-NZ" sz="1200">
                <a:solidFill>
                  <a:srgbClr val="3C3C3B"/>
                </a:solidFill>
                <a:effectLst/>
                <a:latin typeface="Source Sans Pro" panose="020B0503030403020204" pitchFamily="34" charset="0"/>
                <a:ea typeface="Ideal Sans Book"/>
                <a:cs typeface="Ideal Sans Book"/>
              </a:rPr>
              <a:t>inisters </a:t>
            </a:r>
            <a:r>
              <a:rPr lang="en-NZ" sz="1200" spc="-15">
                <a:solidFill>
                  <a:srgbClr val="3C3C3B"/>
                </a:solidFill>
                <a:effectLst/>
                <a:latin typeface="Source Sans Pro" panose="020B0503030403020204" pitchFamily="34" charset="0"/>
                <a:ea typeface="Ideal Sans Book"/>
                <a:cs typeface="Ideal Sans Book"/>
              </a:rPr>
              <a:t>have</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of</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all</a:t>
            </a:r>
            <a:r>
              <a:rPr lang="en-NZ" sz="1200" spc="-5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statutory Crown entities.</a:t>
            </a:r>
            <a:endParaRPr lang="en-NZ" sz="1200">
              <a:solidFill>
                <a:srgbClr val="262626"/>
              </a:solidFill>
              <a:effectLst/>
              <a:latin typeface="Source Sans Pro" panose="020B0503030403020204" pitchFamily="34" charset="0"/>
              <a:ea typeface="Ideal Sans Book"/>
              <a:cs typeface="Ideal Sans Book"/>
            </a:endParaRPr>
          </a:p>
        </p:txBody>
      </p:sp>
      <p:sp>
        <p:nvSpPr>
          <p:cNvPr id="12" name="TextBox 11">
            <a:extLst>
              <a:ext uri="{FF2B5EF4-FFF2-40B4-BE49-F238E27FC236}">
                <a16:creationId xmlns:a16="http://schemas.microsoft.com/office/drawing/2014/main" id="{F0938869-2DBA-44C5-95F6-2EF5DB290899}"/>
              </a:ext>
            </a:extLst>
          </p:cNvPr>
          <p:cNvSpPr txBox="1"/>
          <p:nvPr/>
        </p:nvSpPr>
        <p:spPr>
          <a:xfrm>
            <a:off x="4458039" y="145001"/>
            <a:ext cx="5488099" cy="3536930"/>
          </a:xfrm>
          <a:prstGeom prst="rect">
            <a:avLst/>
          </a:prstGeom>
          <a:noFill/>
        </p:spPr>
        <p:txBody>
          <a:bodyPr wrap="square" rIns="0">
            <a:spAutoFit/>
          </a:bodyPr>
          <a:lstStyle/>
          <a:p>
            <a:pPr marL="76835" marR="247650">
              <a:lnSpc>
                <a:spcPct val="110000"/>
              </a:lnSpc>
              <a:spcBef>
                <a:spcPts val="830"/>
              </a:spcBef>
              <a:spcAft>
                <a:spcPts val="0"/>
              </a:spcAft>
            </a:pPr>
            <a:r>
              <a:rPr lang="en-NZ" sz="1200">
                <a:solidFill>
                  <a:srgbClr val="3C3C3B"/>
                </a:solidFill>
                <a:effectLst/>
                <a:latin typeface="Source Sans Pro" panose="020B0503030403020204" pitchFamily="34" charset="0"/>
                <a:ea typeface="Ideal Sans Book"/>
                <a:cs typeface="Ideal Sans Book"/>
              </a:rPr>
              <a:t>The</a:t>
            </a:r>
            <a:r>
              <a:rPr lang="en-NZ" sz="1200" spc="-50">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Crown</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Entities</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Act</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applies</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to</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the</a:t>
            </a:r>
            <a:r>
              <a:rPr lang="en-NZ" sz="1200" b="1" spc="-45">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a:t>
            </a:r>
            <a:r>
              <a:rPr lang="en-NZ" sz="1200" b="1" spc="-15">
                <a:solidFill>
                  <a:srgbClr val="3C3C3B"/>
                </a:solidFill>
                <a:effectLst/>
                <a:latin typeface="Source Sans Pro" panose="020B0503030403020204" pitchFamily="34" charset="0"/>
                <a:ea typeface="Ideal Sans Book"/>
                <a:cs typeface="Ideal Sans Book"/>
              </a:rPr>
              <a:t>Crown</a:t>
            </a:r>
            <a:r>
              <a:rPr lang="en-NZ" sz="1200" b="1" spc="-45">
                <a:solidFill>
                  <a:srgbClr val="3C3C3B"/>
                </a:solidFill>
                <a:effectLst/>
                <a:latin typeface="Source Sans Pro" panose="020B0503030403020204" pitchFamily="34" charset="0"/>
                <a:ea typeface="Ideal Sans Book"/>
                <a:cs typeface="Ideal Sans Book"/>
              </a:rPr>
              <a:t> </a:t>
            </a:r>
            <a:r>
              <a:rPr lang="en-NZ" sz="1200" b="1">
                <a:solidFill>
                  <a:srgbClr val="3C3C3B"/>
                </a:solidFill>
                <a:effectLst/>
                <a:latin typeface="Source Sans Pro" panose="020B0503030403020204" pitchFamily="34" charset="0"/>
                <a:ea typeface="Ideal Sans Book"/>
                <a:cs typeface="Ideal Sans Book"/>
              </a:rPr>
              <a:t>entity</a:t>
            </a:r>
            <a:r>
              <a:rPr lang="en-NZ" sz="1200" b="1" spc="-45">
                <a:solidFill>
                  <a:srgbClr val="3C3C3B"/>
                </a:solidFill>
                <a:effectLst/>
                <a:latin typeface="Source Sans Pro" panose="020B0503030403020204" pitchFamily="34" charset="0"/>
                <a:ea typeface="Ideal Sans Book"/>
                <a:cs typeface="Ideal Sans Book"/>
              </a:rPr>
              <a:t> </a:t>
            </a:r>
            <a:r>
              <a:rPr lang="en-NZ" sz="1200" b="1">
                <a:solidFill>
                  <a:srgbClr val="3C3C3B"/>
                </a:solidFill>
                <a:effectLst/>
                <a:latin typeface="Source Sans Pro" panose="020B0503030403020204" pitchFamily="34" charset="0"/>
                <a:ea typeface="Ideal Sans Book"/>
                <a:cs typeface="Ideal Sans Book"/>
              </a:rPr>
              <a:t>companies</a:t>
            </a:r>
            <a:r>
              <a:rPr lang="en-NZ" sz="1200">
                <a:solidFill>
                  <a:srgbClr val="3C3C3B"/>
                </a:solidFill>
                <a:effectLst/>
                <a:latin typeface="Source Sans Pro" panose="020B0503030403020204" pitchFamily="34" charset="0"/>
                <a:ea typeface="Ideal Sans Book"/>
                <a:cs typeface="Ideal Sans Book"/>
              </a:rPr>
              <a:t>’</a:t>
            </a:r>
            <a:r>
              <a:rPr lang="en-NZ" sz="1200" b="1" spc="-4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category</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in</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much</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the</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same</a:t>
            </a:r>
            <a:r>
              <a:rPr lang="en-NZ" sz="1200" spc="-45">
                <a:solidFill>
                  <a:srgbClr val="3C3C3B"/>
                </a:solidFill>
                <a:effectLst/>
                <a:latin typeface="Source Sans Pro" panose="020B0503030403020204" pitchFamily="34" charset="0"/>
                <a:ea typeface="Ideal Sans Book"/>
                <a:cs typeface="Ideal Sans Book"/>
              </a:rPr>
              <a:t> </a:t>
            </a:r>
            <a:r>
              <a:rPr lang="en-NZ" sz="1200" spc="-20">
                <a:solidFill>
                  <a:srgbClr val="3C3C3B"/>
                </a:solidFill>
                <a:effectLst/>
                <a:latin typeface="Source Sans Pro" panose="020B0503030403020204" pitchFamily="34" charset="0"/>
                <a:ea typeface="Ideal Sans Book"/>
                <a:cs typeface="Ideal Sans Book"/>
              </a:rPr>
              <a:t>way</a:t>
            </a:r>
            <a:r>
              <a:rPr lang="en-NZ" sz="1200" spc="-5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as</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it</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does</a:t>
            </a:r>
            <a:r>
              <a:rPr lang="en-NZ" sz="1200" spc="-4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for</a:t>
            </a:r>
            <a:r>
              <a:rPr lang="en-NZ" sz="1200" spc="-50">
                <a:solidFill>
                  <a:srgbClr val="3C3C3B"/>
                </a:solidFill>
                <a:effectLst/>
                <a:latin typeface="Source Sans Pro" panose="020B0503030403020204" pitchFamily="34" charset="0"/>
                <a:ea typeface="Ideal Sans Book"/>
                <a:cs typeface="Ideal Sans Book"/>
              </a:rPr>
              <a:t> </a:t>
            </a:r>
            <a:r>
              <a:rPr lang="en-NZ" sz="1200" spc="-20">
                <a:solidFill>
                  <a:srgbClr val="3C3C3B"/>
                </a:solidFill>
                <a:effectLst/>
                <a:latin typeface="Source Sans Pro" panose="020B0503030403020204" pitchFamily="34" charset="0"/>
                <a:ea typeface="Ideal Sans Book"/>
                <a:cs typeface="Ideal Sans Book"/>
              </a:rPr>
              <a:t>statutory </a:t>
            </a:r>
            <a:r>
              <a:rPr lang="en-NZ" sz="1200">
                <a:solidFill>
                  <a:srgbClr val="3C3C3B"/>
                </a:solidFill>
                <a:effectLst/>
                <a:latin typeface="Source Sans Pro" panose="020B0503030403020204" pitchFamily="34" charset="0"/>
                <a:ea typeface="Ideal Sans Book"/>
                <a:cs typeface="Ideal Sans Book"/>
              </a:rPr>
              <a:t>entities. </a:t>
            </a:r>
            <a:r>
              <a:rPr lang="en-NZ" sz="1200" spc="-25">
                <a:solidFill>
                  <a:srgbClr val="3C3C3B"/>
                </a:solidFill>
                <a:effectLst/>
                <a:latin typeface="Source Sans Pro" panose="020B0503030403020204" pitchFamily="34" charset="0"/>
                <a:ea typeface="Ideal Sans Book"/>
                <a:cs typeface="Ideal Sans Book"/>
              </a:rPr>
              <a:t>However, </a:t>
            </a:r>
            <a:r>
              <a:rPr lang="en-NZ" sz="1200" spc="-15">
                <a:solidFill>
                  <a:srgbClr val="3C3C3B"/>
                </a:solidFill>
                <a:effectLst/>
                <a:latin typeface="Source Sans Pro" panose="020B0503030403020204" pitchFamily="34" charset="0"/>
                <a:ea typeface="Ideal Sans Book"/>
                <a:cs typeface="Ideal Sans Book"/>
              </a:rPr>
              <a:t>Crown </a:t>
            </a:r>
            <a:r>
              <a:rPr lang="en-NZ" sz="1200">
                <a:solidFill>
                  <a:srgbClr val="3C3C3B"/>
                </a:solidFill>
                <a:effectLst/>
                <a:latin typeface="Source Sans Pro" panose="020B0503030403020204" pitchFamily="34" charset="0"/>
                <a:ea typeface="Ideal Sans Book"/>
                <a:cs typeface="Ideal Sans Book"/>
              </a:rPr>
              <a:t>entity companies </a:t>
            </a:r>
            <a:r>
              <a:rPr lang="en-NZ" sz="1200" spc="-10">
                <a:solidFill>
                  <a:srgbClr val="3C3C3B"/>
                </a:solidFill>
                <a:effectLst/>
                <a:latin typeface="Source Sans Pro" panose="020B0503030403020204" pitchFamily="34" charset="0"/>
                <a:ea typeface="Ideal Sans Book"/>
                <a:cs typeface="Ideal Sans Book"/>
              </a:rPr>
              <a:t>are </a:t>
            </a:r>
            <a:r>
              <a:rPr lang="en-NZ" sz="1200">
                <a:solidFill>
                  <a:srgbClr val="3C3C3B"/>
                </a:solidFill>
                <a:effectLst/>
                <a:latin typeface="Source Sans Pro" panose="020B0503030403020204" pitchFamily="34" charset="0"/>
                <a:ea typeface="Ideal Sans Book"/>
                <a:cs typeface="Ideal Sans Book"/>
              </a:rPr>
              <a:t>subject to the Companies Act as </a:t>
            </a:r>
            <a:r>
              <a:rPr lang="en-NZ" sz="1200" spc="-15">
                <a:solidFill>
                  <a:srgbClr val="3C3C3B"/>
                </a:solidFill>
                <a:effectLst/>
                <a:latin typeface="Source Sans Pro" panose="020B0503030403020204" pitchFamily="34" charset="0"/>
                <a:ea typeface="Ideal Sans Book"/>
                <a:cs typeface="Ideal Sans Book"/>
              </a:rPr>
              <a:t>well </a:t>
            </a:r>
            <a:r>
              <a:rPr lang="en-NZ" sz="1200">
                <a:solidFill>
                  <a:srgbClr val="3C3C3B"/>
                </a:solidFill>
                <a:effectLst/>
                <a:latin typeface="Source Sans Pro" panose="020B0503030403020204" pitchFamily="34" charset="0"/>
                <a:ea typeface="Ideal Sans Book"/>
                <a:cs typeface="Ideal Sans Book"/>
              </a:rPr>
              <a:t>as the </a:t>
            </a:r>
            <a:r>
              <a:rPr lang="en-NZ" sz="1200" spc="-10">
                <a:solidFill>
                  <a:srgbClr val="3C3C3B"/>
                </a:solidFill>
                <a:effectLst/>
                <a:latin typeface="Source Sans Pro" panose="020B0503030403020204" pitchFamily="34" charset="0"/>
                <a:ea typeface="Ideal Sans Book"/>
                <a:cs typeface="Ideal Sans Book"/>
              </a:rPr>
              <a:t>Crown Entities Act</a:t>
            </a:r>
            <a:r>
              <a:rPr lang="en-NZ" sz="1200">
                <a:solidFill>
                  <a:srgbClr val="3C3C3B"/>
                </a:solidFill>
                <a:effectLst/>
                <a:latin typeface="Source Sans Pro" panose="020B0503030403020204" pitchFamily="34" charset="0"/>
                <a:ea typeface="Ideal Sans Book"/>
                <a:cs typeface="Ideal Sans Book"/>
              </a:rPr>
              <a:t> and a number of </a:t>
            </a:r>
            <a:r>
              <a:rPr lang="en-NZ" sz="1200" spc="-10">
                <a:solidFill>
                  <a:srgbClr val="3C3C3B"/>
                </a:solidFill>
                <a:effectLst/>
                <a:latin typeface="Source Sans Pro" panose="020B0503030403020204" pitchFamily="34" charset="0"/>
                <a:ea typeface="Ideal Sans Book"/>
                <a:cs typeface="Ideal Sans Book"/>
              </a:rPr>
              <a:t>the </a:t>
            </a:r>
            <a:r>
              <a:rPr lang="en-NZ" sz="1200" spc="-15">
                <a:solidFill>
                  <a:srgbClr val="3C3C3B"/>
                </a:solidFill>
                <a:effectLst/>
                <a:latin typeface="Source Sans Pro" panose="020B0503030403020204" pitchFamily="34" charset="0"/>
                <a:ea typeface="Ideal Sans Book"/>
                <a:cs typeface="Ideal Sans Book"/>
              </a:rPr>
              <a:t>governance</a:t>
            </a:r>
            <a:r>
              <a:rPr lang="en-NZ" sz="1200" spc="-35">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provisions</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of</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the</a:t>
            </a:r>
            <a:r>
              <a:rPr lang="en-NZ" sz="1200" spc="-35">
                <a:solidFill>
                  <a:srgbClr val="3C3C3B"/>
                </a:solidFill>
                <a:effectLst/>
                <a:latin typeface="Source Sans Pro" panose="020B0503030403020204" pitchFamily="34" charset="0"/>
                <a:ea typeface="Ideal Sans Book"/>
                <a:cs typeface="Ideal Sans Book"/>
              </a:rPr>
              <a:t> </a:t>
            </a:r>
            <a:r>
              <a:rPr lang="en-NZ" sz="1200" spc="-10">
                <a:solidFill>
                  <a:srgbClr val="3C3C3B"/>
                </a:solidFill>
                <a:effectLst/>
                <a:latin typeface="Source Sans Pro" panose="020B0503030403020204" pitchFamily="34" charset="0"/>
                <a:ea typeface="Ideal Sans Book"/>
                <a:cs typeface="Ideal Sans Book"/>
              </a:rPr>
              <a:t>Crown Entities Act</a:t>
            </a:r>
            <a:r>
              <a:rPr lang="en-NZ" sz="1200" spc="-35">
                <a:solidFill>
                  <a:srgbClr val="3C3C3B"/>
                </a:solidFill>
                <a:effectLst/>
                <a:latin typeface="Source Sans Pro" panose="020B0503030403020204" pitchFamily="34" charset="0"/>
                <a:ea typeface="Ideal Sans Book"/>
                <a:cs typeface="Ideal Sans Book"/>
              </a:rPr>
              <a:t> </a:t>
            </a:r>
            <a:r>
              <a:rPr lang="en-NZ" sz="1200" spc="-10">
                <a:solidFill>
                  <a:srgbClr val="3C3C3B"/>
                </a:solidFill>
                <a:effectLst/>
                <a:latin typeface="Source Sans Pro" panose="020B0503030403020204" pitchFamily="34" charset="0"/>
                <a:ea typeface="Ideal Sans Book"/>
                <a:cs typeface="Ideal Sans Book"/>
              </a:rPr>
              <a:t>are</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designed</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for</a:t>
            </a:r>
            <a:r>
              <a:rPr lang="en-NZ" sz="1200" spc="-35">
                <a:solidFill>
                  <a:srgbClr val="3C3C3B"/>
                </a:solidFill>
                <a:effectLst/>
                <a:latin typeface="Source Sans Pro" panose="020B0503030403020204" pitchFamily="34" charset="0"/>
                <a:ea typeface="Ideal Sans Book"/>
                <a:cs typeface="Ideal Sans Book"/>
              </a:rPr>
              <a:t> s</a:t>
            </a:r>
            <a:r>
              <a:rPr lang="en-NZ" sz="1200" spc="-10">
                <a:solidFill>
                  <a:srgbClr val="3C3C3B"/>
                </a:solidFill>
                <a:effectLst/>
                <a:latin typeface="Source Sans Pro" panose="020B0503030403020204" pitchFamily="34" charset="0"/>
                <a:ea typeface="Ideal Sans Book"/>
                <a:cs typeface="Ideal Sans Book"/>
              </a:rPr>
              <a:t>tatutory</a:t>
            </a:r>
            <a:r>
              <a:rPr lang="en-NZ" sz="1200" spc="-35">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Crown</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entities</a:t>
            </a:r>
            <a:r>
              <a:rPr lang="en-NZ" sz="1200" spc="-3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and</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don’t</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apply</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to</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companies.</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As</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a:t>
            </a:r>
            <a:r>
              <a:rPr lang="en-NZ" sz="1200" spc="-35">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result, </a:t>
            </a:r>
            <a:r>
              <a:rPr lang="en-NZ" sz="1200">
                <a:solidFill>
                  <a:srgbClr val="3C3C3B"/>
                </a:solidFill>
                <a:effectLst/>
                <a:latin typeface="Source Sans Pro" panose="020B0503030403020204" pitchFamily="34" charset="0"/>
                <a:ea typeface="Ideal Sans Book"/>
                <a:cs typeface="Ideal Sans Book"/>
              </a:rPr>
              <a:t>there </a:t>
            </a:r>
            <a:r>
              <a:rPr lang="en-NZ" sz="1200" spc="-10">
                <a:solidFill>
                  <a:srgbClr val="3C3C3B"/>
                </a:solidFill>
                <a:effectLst/>
                <a:latin typeface="Source Sans Pro" panose="020B0503030403020204" pitchFamily="34" charset="0"/>
                <a:ea typeface="Ideal Sans Book"/>
                <a:cs typeface="Ideal Sans Book"/>
              </a:rPr>
              <a:t>are </a:t>
            </a:r>
            <a:r>
              <a:rPr lang="en-NZ" sz="1200">
                <a:solidFill>
                  <a:srgbClr val="3C3C3B"/>
                </a:solidFill>
                <a:effectLst/>
                <a:latin typeface="Source Sans Pro" panose="020B0503030403020204" pitchFamily="34" charset="0"/>
                <a:ea typeface="Ideal Sans Book"/>
                <a:cs typeface="Ideal Sans Book"/>
              </a:rPr>
              <a:t>some specific</a:t>
            </a:r>
            <a:r>
              <a:rPr lang="en-NZ" sz="1200" spc="-75">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differences.</a:t>
            </a:r>
            <a:endParaRPr lang="en-NZ" sz="1200">
              <a:solidFill>
                <a:srgbClr val="262626"/>
              </a:solidFill>
              <a:effectLst/>
              <a:latin typeface="Source Sans Pro" panose="020B0503030403020204" pitchFamily="34" charset="0"/>
              <a:ea typeface="Ideal Sans Book"/>
              <a:cs typeface="Ideal Sans Book"/>
            </a:endParaRPr>
          </a:p>
          <a:p>
            <a:pPr marL="76835" marR="247650">
              <a:lnSpc>
                <a:spcPct val="110000"/>
              </a:lnSpc>
              <a:spcBef>
                <a:spcPts val="825"/>
              </a:spcBef>
              <a:spcAft>
                <a:spcPts val="0"/>
              </a:spcAft>
            </a:pPr>
            <a:r>
              <a:rPr lang="en-NZ" sz="1200">
                <a:solidFill>
                  <a:srgbClr val="3C3C3B"/>
                </a:solidFill>
                <a:effectLst/>
                <a:latin typeface="Source Sans Pro" panose="020B0503030403020204" pitchFamily="34" charset="0"/>
                <a:ea typeface="Ideal Sans Book"/>
                <a:cs typeface="Ideal Sans Book"/>
              </a:rPr>
              <a:t>While statutory entities </a:t>
            </a:r>
            <a:r>
              <a:rPr lang="en-NZ" sz="1200" spc="-15">
                <a:solidFill>
                  <a:srgbClr val="3C3C3B"/>
                </a:solidFill>
                <a:effectLst/>
                <a:latin typeface="Source Sans Pro" panose="020B0503030403020204" pitchFamily="34" charset="0"/>
                <a:ea typeface="Ideal Sans Book"/>
                <a:cs typeface="Ideal Sans Book"/>
              </a:rPr>
              <a:t>have responsible ministers, Crown </a:t>
            </a:r>
            <a:r>
              <a:rPr lang="en-NZ" sz="1200">
                <a:solidFill>
                  <a:srgbClr val="3C3C3B"/>
                </a:solidFill>
                <a:effectLst/>
                <a:latin typeface="Source Sans Pro" panose="020B0503030403020204" pitchFamily="34" charset="0"/>
                <a:ea typeface="Ideal Sans Book"/>
                <a:cs typeface="Ideal Sans Book"/>
              </a:rPr>
              <a:t>entity companies </a:t>
            </a:r>
            <a:r>
              <a:rPr lang="en-NZ" sz="1200" spc="-20">
                <a:solidFill>
                  <a:srgbClr val="3C3C3B"/>
                </a:solidFill>
                <a:effectLst/>
                <a:latin typeface="Source Sans Pro" panose="020B0503030403020204" pitchFamily="34" charset="0"/>
                <a:ea typeface="Ideal Sans Book"/>
                <a:cs typeface="Ideal Sans Book"/>
              </a:rPr>
              <a:t>have </a:t>
            </a:r>
            <a:r>
              <a:rPr lang="en-NZ" sz="1200" spc="-10">
                <a:solidFill>
                  <a:srgbClr val="3C3C3B"/>
                </a:solidFill>
                <a:latin typeface="Source Sans Pro" panose="020B0503030403020204" pitchFamily="34" charset="0"/>
                <a:ea typeface="Ideal Sans Book"/>
                <a:cs typeface="Ideal Sans Book"/>
              </a:rPr>
              <a:t>s</a:t>
            </a:r>
            <a:r>
              <a:rPr lang="en-NZ" sz="1200" spc="-10">
                <a:solidFill>
                  <a:srgbClr val="3C3C3B"/>
                </a:solidFill>
                <a:effectLst/>
                <a:latin typeface="Source Sans Pro" panose="020B0503030403020204" pitchFamily="34" charset="0"/>
                <a:ea typeface="Ideal Sans Book"/>
                <a:cs typeface="Ideal Sans Book"/>
              </a:rPr>
              <a:t>hareholding m</a:t>
            </a:r>
            <a:r>
              <a:rPr lang="en-NZ" sz="1200" spc="-15">
                <a:solidFill>
                  <a:srgbClr val="3C3C3B"/>
                </a:solidFill>
                <a:effectLst/>
                <a:latin typeface="Source Sans Pro" panose="020B0503030403020204" pitchFamily="34" charset="0"/>
                <a:ea typeface="Ideal Sans Book"/>
                <a:cs typeface="Ideal Sans Book"/>
              </a:rPr>
              <a:t>inisters,</a:t>
            </a:r>
            <a:r>
              <a:rPr lang="en-NZ" sz="1200" spc="-35">
                <a:solidFill>
                  <a:srgbClr val="3C3C3B"/>
                </a:solidFill>
                <a:effectLst/>
                <a:latin typeface="Source Sans Pro" panose="020B0503030403020204" pitchFamily="34" charset="0"/>
                <a:ea typeface="Ideal Sans Book"/>
                <a:cs typeface="Ideal Sans Book"/>
              </a:rPr>
              <a:t> the m</a:t>
            </a:r>
            <a:r>
              <a:rPr lang="en-NZ" sz="1200">
                <a:solidFill>
                  <a:srgbClr val="3C3C3B"/>
                </a:solidFill>
                <a:effectLst/>
                <a:latin typeface="Source Sans Pro" panose="020B0503030403020204" pitchFamily="34" charset="0"/>
                <a:ea typeface="Ideal Sans Book"/>
                <a:cs typeface="Ideal Sans Book"/>
              </a:rPr>
              <a:t>inisters who hold shares in a </a:t>
            </a:r>
            <a:r>
              <a:rPr lang="en-NZ" sz="1200" spc="-15">
                <a:solidFill>
                  <a:srgbClr val="3C3C3B"/>
                </a:solidFill>
                <a:effectLst/>
                <a:latin typeface="Source Sans Pro" panose="020B0503030403020204" pitchFamily="34" charset="0"/>
                <a:ea typeface="Ideal Sans Book"/>
                <a:cs typeface="Ideal Sans Book"/>
              </a:rPr>
              <a:t>Crown </a:t>
            </a:r>
            <a:r>
              <a:rPr lang="en-NZ" sz="1200">
                <a:solidFill>
                  <a:srgbClr val="3C3C3B"/>
                </a:solidFill>
                <a:effectLst/>
                <a:latin typeface="Source Sans Pro" panose="020B0503030403020204" pitchFamily="34" charset="0"/>
                <a:ea typeface="Ideal Sans Book"/>
                <a:cs typeface="Ideal Sans Book"/>
              </a:rPr>
              <a:t>entity </a:t>
            </a:r>
            <a:r>
              <a:rPr lang="en-NZ" sz="1200" spc="-20">
                <a:solidFill>
                  <a:srgbClr val="3C3C3B"/>
                </a:solidFill>
                <a:effectLst/>
                <a:latin typeface="Source Sans Pro" panose="020B0503030403020204" pitchFamily="34" charset="0"/>
                <a:ea typeface="Ideal Sans Book"/>
                <a:cs typeface="Ideal Sans Book"/>
              </a:rPr>
              <a:t>company. </a:t>
            </a:r>
            <a:r>
              <a:rPr lang="en-NZ" sz="1200">
                <a:solidFill>
                  <a:srgbClr val="3C3C3B"/>
                </a:solidFill>
                <a:effectLst/>
                <a:latin typeface="Source Sans Pro" panose="020B0503030403020204" pitchFamily="34" charset="0"/>
                <a:ea typeface="Ideal Sans Book"/>
                <a:cs typeface="Ideal Sans Book"/>
              </a:rPr>
              <a:t>One of these must be the Minister of </a:t>
            </a:r>
            <a:r>
              <a:rPr lang="en-NZ" sz="1200" spc="-15">
                <a:solidFill>
                  <a:srgbClr val="3C3C3B"/>
                </a:solidFill>
                <a:effectLst/>
                <a:latin typeface="Source Sans Pro" panose="020B0503030403020204" pitchFamily="34" charset="0"/>
                <a:ea typeface="Ideal Sans Book"/>
                <a:cs typeface="Ideal Sans Book"/>
              </a:rPr>
              <a:t>Finance.</a:t>
            </a:r>
          </a:p>
          <a:p>
            <a:pPr marL="76835" marR="247650">
              <a:lnSpc>
                <a:spcPct val="110000"/>
              </a:lnSpc>
              <a:spcBef>
                <a:spcPts val="825"/>
              </a:spcBef>
              <a:spcAft>
                <a:spcPts val="0"/>
              </a:spcAft>
            </a:pPr>
            <a:r>
              <a:rPr lang="en-NZ" sz="1200" b="1">
                <a:effectLst/>
                <a:latin typeface="Source Sans Pro" panose="020B0503030403020204" pitchFamily="34" charset="0"/>
                <a:ea typeface="Source Sans Pro" panose="020B0503030403020204" pitchFamily="34" charset="0"/>
                <a:cs typeface="Ideal Sans Book"/>
                <a:hlinkClick r:id="rId4">
                  <a:extLst>
                    <a:ext uri="{A12FA001-AC4F-418D-AE19-62706E023703}">
                      <ahyp:hlinkClr xmlns:ahyp="http://schemas.microsoft.com/office/drawing/2018/hyperlinkcolor" val="tx"/>
                    </a:ext>
                  </a:extLst>
                </a:hlinkClick>
              </a:rPr>
              <a:t>The </a:t>
            </a:r>
            <a:r>
              <a:rPr lang="en-NZ" sz="1200" b="1" i="1">
                <a:effectLst/>
                <a:latin typeface="Source Sans Pro" panose="020B0503030403020204" pitchFamily="34" charset="0"/>
                <a:ea typeface="Source Sans Pro" panose="020B0503030403020204" pitchFamily="34" charset="0"/>
                <a:cs typeface="Ideal Sans Book"/>
                <a:hlinkClick r:id="rId4">
                  <a:extLst>
                    <a:ext uri="{A12FA001-AC4F-418D-AE19-62706E023703}">
                      <ahyp:hlinkClr xmlns:ahyp="http://schemas.microsoft.com/office/drawing/2018/hyperlinkcolor" val="tx"/>
                    </a:ext>
                  </a:extLst>
                </a:hlinkClick>
              </a:rPr>
              <a:t>It takes three</a:t>
            </a:r>
            <a:r>
              <a:rPr lang="en-NZ" sz="1200" b="1">
                <a:effectLst/>
                <a:latin typeface="Source Sans Pro" panose="020B0503030403020204" pitchFamily="34" charset="0"/>
                <a:ea typeface="Source Sans Pro" panose="020B0503030403020204" pitchFamily="34" charset="0"/>
                <a:cs typeface="Ideal Sans Book"/>
                <a:hlinkClick r:id="rId4">
                  <a:extLst>
                    <a:ext uri="{A12FA001-AC4F-418D-AE19-62706E023703}">
                      <ahyp:hlinkClr xmlns:ahyp="http://schemas.microsoft.com/office/drawing/2018/hyperlinkcolor" val="tx"/>
                    </a:ext>
                  </a:extLst>
                </a:hlinkClick>
              </a:rPr>
              <a:t> Operating Expectations Framework</a:t>
            </a:r>
            <a:r>
              <a:rPr lang="en-NZ" sz="1200">
                <a:effectLst/>
                <a:latin typeface="Source Sans Pro" panose="020B0503030403020204" pitchFamily="34" charset="0"/>
                <a:ea typeface="Source Sans Pro" panose="020B0503030403020204" pitchFamily="34" charset="0"/>
                <a:cs typeface="Ideal Sans Book"/>
                <a:hlinkClick r:id="rId4">
                  <a:extLst>
                    <a:ext uri="{A12FA001-AC4F-418D-AE19-62706E023703}">
                      <ahyp:hlinkClr xmlns:ahyp="http://schemas.microsoft.com/office/drawing/2018/hyperlinkcolor" val="tx"/>
                    </a:ext>
                  </a:extLst>
                </a:hlinkClick>
              </a:rPr>
              <a:t> </a:t>
            </a:r>
            <a:r>
              <a:rPr lang="en-NZ" sz="1200">
                <a:effectLst/>
                <a:latin typeface="Source Sans Pro" panose="020B0503030403020204" pitchFamily="34" charset="0"/>
                <a:ea typeface="Source Sans Pro" panose="020B0503030403020204" pitchFamily="34" charset="0"/>
                <a:cs typeface="Ideal Sans Book"/>
              </a:rPr>
              <a:t>is </a:t>
            </a:r>
            <a:r>
              <a:rPr lang="en-NZ" sz="1200">
                <a:solidFill>
                  <a:srgbClr val="3C3C3B"/>
                </a:solidFill>
                <a:effectLst/>
                <a:latin typeface="Source Sans Pro" panose="020B0503030403020204" pitchFamily="34" charset="0"/>
                <a:ea typeface="Source Sans Pro" panose="020B0503030403020204" pitchFamily="34" charset="0"/>
                <a:cs typeface="Ideal Sans Book"/>
              </a:rPr>
              <a:t>a tool for board members, chief executives, Ministry and Crown entity staff responsible for monitoring and reporting. It will contribute to building productive relationships between responsible ministers, monitoring departments and Crown entity boards. </a:t>
            </a:r>
            <a:r>
              <a:rPr lang="en-NZ" sz="1200">
                <a:effectLst/>
                <a:latin typeface="Source Sans Pro" panose="020B0503030403020204" pitchFamily="34" charset="0"/>
                <a:ea typeface="Source Sans Pro" panose="020B0503030403020204" pitchFamily="34" charset="0"/>
                <a:cs typeface="Ideal Sans Book"/>
              </a:rPr>
              <a:t>It sets out in one place the roles, responsibilities and operating expectations for all three parties (ministers, </a:t>
            </a:r>
            <a:r>
              <a:rPr lang="en-NZ" sz="1200">
                <a:latin typeface="Source Sans Pro" panose="020B0503030403020204" pitchFamily="34" charset="0"/>
                <a:ea typeface="Source Sans Pro" panose="020B0503030403020204" pitchFamily="34" charset="0"/>
                <a:cs typeface="Ideal Sans Book"/>
              </a:rPr>
              <a:t>Crown </a:t>
            </a:r>
            <a:r>
              <a:rPr lang="en-NZ" sz="1200">
                <a:effectLst/>
                <a:latin typeface="Source Sans Pro" panose="020B0503030403020204" pitchFamily="34" charset="0"/>
                <a:ea typeface="Source Sans Pro" panose="020B0503030403020204" pitchFamily="34" charset="0"/>
                <a:cs typeface="Ideal Sans Book"/>
              </a:rPr>
              <a:t>entities and monitoring departments).</a:t>
            </a:r>
            <a:endParaRPr lang="en-NZ" sz="1200">
              <a:solidFill>
                <a:srgbClr val="262626"/>
              </a:solidFill>
              <a:effectLst/>
              <a:latin typeface="Source Sans Pro" panose="020B0503030403020204" pitchFamily="34" charset="0"/>
              <a:ea typeface="Source Sans Pro" panose="020B0503030403020204" pitchFamily="34" charset="0"/>
              <a:cs typeface="Ideal Sans Book"/>
            </a:endParaRPr>
          </a:p>
        </p:txBody>
      </p:sp>
      <p:grpSp>
        <p:nvGrpSpPr>
          <p:cNvPr id="3" name="Group 2">
            <a:extLst>
              <a:ext uri="{FF2B5EF4-FFF2-40B4-BE49-F238E27FC236}">
                <a16:creationId xmlns:a16="http://schemas.microsoft.com/office/drawing/2014/main" id="{387017F9-54A8-45C7-A765-DA57CBE2AAD9}"/>
              </a:ext>
            </a:extLst>
          </p:cNvPr>
          <p:cNvGrpSpPr/>
          <p:nvPr/>
        </p:nvGrpSpPr>
        <p:grpSpPr>
          <a:xfrm>
            <a:off x="5349936" y="3568080"/>
            <a:ext cx="3510929" cy="1476695"/>
            <a:chOff x="5708650" y="3058977"/>
            <a:chExt cx="3510929" cy="1476695"/>
          </a:xfrm>
        </p:grpSpPr>
        <p:sp>
          <p:nvSpPr>
            <p:cNvPr id="21" name="Rectangle: Rounded Corners 20">
              <a:extLst>
                <a:ext uri="{FF2B5EF4-FFF2-40B4-BE49-F238E27FC236}">
                  <a16:creationId xmlns:a16="http://schemas.microsoft.com/office/drawing/2014/main" id="{CAFFAA82-6709-48DC-966F-C3411AF6B10D}"/>
                </a:ext>
              </a:extLst>
            </p:cNvPr>
            <p:cNvSpPr/>
            <p:nvPr/>
          </p:nvSpPr>
          <p:spPr>
            <a:xfrm>
              <a:off x="7803530" y="4005212"/>
              <a:ext cx="1416049" cy="53046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a:solidFill>
                    <a:schemeClr val="tx1"/>
                  </a:solidFill>
                </a:rPr>
                <a:t>Monitor</a:t>
              </a:r>
            </a:p>
          </p:txBody>
        </p:sp>
        <p:sp>
          <p:nvSpPr>
            <p:cNvPr id="2" name="Rectangle: Rounded Corners 1">
              <a:extLst>
                <a:ext uri="{FF2B5EF4-FFF2-40B4-BE49-F238E27FC236}">
                  <a16:creationId xmlns:a16="http://schemas.microsoft.com/office/drawing/2014/main" id="{A551152A-E3A6-4C80-AB74-B929220AC3BB}"/>
                </a:ext>
              </a:extLst>
            </p:cNvPr>
            <p:cNvSpPr/>
            <p:nvPr/>
          </p:nvSpPr>
          <p:spPr>
            <a:xfrm>
              <a:off x="6781004" y="3058977"/>
              <a:ext cx="1416049" cy="532893"/>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NZ" sz="1200">
                  <a:solidFill>
                    <a:schemeClr val="tx1"/>
                  </a:solidFill>
                </a:rPr>
                <a:t>Minister</a:t>
              </a:r>
            </a:p>
          </p:txBody>
        </p:sp>
        <p:sp>
          <p:nvSpPr>
            <p:cNvPr id="16" name="Rectangle: Rounded Corners 15">
              <a:extLst>
                <a:ext uri="{FF2B5EF4-FFF2-40B4-BE49-F238E27FC236}">
                  <a16:creationId xmlns:a16="http://schemas.microsoft.com/office/drawing/2014/main" id="{61C40352-D23A-48EC-BADD-EA00E31603DD}"/>
                </a:ext>
              </a:extLst>
            </p:cNvPr>
            <p:cNvSpPr/>
            <p:nvPr/>
          </p:nvSpPr>
          <p:spPr>
            <a:xfrm>
              <a:off x="5708650" y="4005212"/>
              <a:ext cx="1416049" cy="53046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a:solidFill>
                    <a:schemeClr val="tx1"/>
                  </a:solidFill>
                </a:rPr>
                <a:t>Crown </a:t>
              </a:r>
              <a:br>
                <a:rPr lang="en-NZ" sz="1200">
                  <a:solidFill>
                    <a:schemeClr val="tx1"/>
                  </a:solidFill>
                </a:rPr>
              </a:br>
              <a:r>
                <a:rPr lang="en-NZ" sz="1200">
                  <a:solidFill>
                    <a:schemeClr val="tx1"/>
                  </a:solidFill>
                </a:rPr>
                <a:t>entity board</a:t>
              </a:r>
            </a:p>
          </p:txBody>
        </p:sp>
        <p:pic>
          <p:nvPicPr>
            <p:cNvPr id="13" name="Picture 12">
              <a:extLst>
                <a:ext uri="{FF2B5EF4-FFF2-40B4-BE49-F238E27FC236}">
                  <a16:creationId xmlns:a16="http://schemas.microsoft.com/office/drawing/2014/main" id="{3F7F2D34-1F73-44E2-9F7A-EFFC0EBEE5F0}"/>
                </a:ext>
              </a:extLst>
            </p:cNvPr>
            <p:cNvPicPr>
              <a:picLocks noChangeAspect="1"/>
            </p:cNvPicPr>
            <p:nvPr/>
          </p:nvPicPr>
          <p:blipFill rotWithShape="1">
            <a:blip r:embed="rId5">
              <a:extLst>
                <a:ext uri="{28A0092B-C50C-407E-A947-70E740481C1C}">
                  <a14:useLocalDpi xmlns:a14="http://schemas.microsoft.com/office/drawing/2010/main" val="0"/>
                </a:ext>
              </a:extLst>
            </a:blip>
            <a:srcRect l="31584" t="25008" r="33762" b="19313"/>
            <a:stretch/>
          </p:blipFill>
          <p:spPr>
            <a:xfrm>
              <a:off x="6965154" y="3364706"/>
              <a:ext cx="1057275" cy="889844"/>
            </a:xfrm>
            <a:prstGeom prst="rect">
              <a:avLst/>
            </a:prstGeom>
          </p:spPr>
        </p:pic>
      </p:grpSp>
      <p:sp>
        <p:nvSpPr>
          <p:cNvPr id="15" name="TextBox 14">
            <a:extLst>
              <a:ext uri="{FF2B5EF4-FFF2-40B4-BE49-F238E27FC236}">
                <a16:creationId xmlns:a16="http://schemas.microsoft.com/office/drawing/2014/main" id="{7F9ED31E-A22D-4D23-A37F-74FAFC217DBA}"/>
              </a:ext>
            </a:extLst>
          </p:cNvPr>
          <p:cNvSpPr txBox="1"/>
          <p:nvPr/>
        </p:nvSpPr>
        <p:spPr>
          <a:xfrm>
            <a:off x="4461807" y="5165413"/>
            <a:ext cx="5287188" cy="894604"/>
          </a:xfrm>
          <a:prstGeom prst="rect">
            <a:avLst/>
          </a:prstGeom>
          <a:noFill/>
        </p:spPr>
        <p:txBody>
          <a:bodyPr wrap="square">
            <a:spAutoFit/>
          </a:bodyPr>
          <a:lstStyle/>
          <a:p>
            <a:pPr marL="85725">
              <a:lnSpc>
                <a:spcPct val="110000"/>
              </a:lnSpc>
            </a:pPr>
            <a:r>
              <a:rPr lang="en-NZ" sz="1200" b="1">
                <a:effectLst/>
                <a:latin typeface="Source Sans Pro" panose="020B0503030403020204" pitchFamily="34" charset="0"/>
                <a:ea typeface="Ideal Sans Book"/>
                <a:cs typeface="Ideal Sans Book"/>
              </a:rPr>
              <a:t>For further support </a:t>
            </a:r>
            <a:r>
              <a:rPr lang="en-NZ" sz="1200">
                <a:effectLst/>
                <a:latin typeface="Source Sans Pro" panose="020B0503030403020204" pitchFamily="34" charset="0"/>
                <a:ea typeface="Ideal Sans Book"/>
                <a:cs typeface="Ideal Sans Book"/>
              </a:rPr>
              <a:t>– y</a:t>
            </a:r>
            <a:r>
              <a:rPr lang="en-NZ" sz="1200" spc="-30">
                <a:solidFill>
                  <a:srgbClr val="3C3C3B"/>
                </a:solidFill>
                <a:effectLst/>
                <a:latin typeface="Source Sans Pro" panose="020B0503030403020204" pitchFamily="34" charset="0"/>
                <a:ea typeface="Ideal Sans Book"/>
                <a:cs typeface="Ideal Sans Book"/>
              </a:rPr>
              <a:t>our </a:t>
            </a:r>
            <a:r>
              <a:rPr lang="en-NZ" sz="1200">
                <a:solidFill>
                  <a:srgbClr val="3C3C3B"/>
                </a:solidFill>
                <a:effectLst/>
                <a:latin typeface="Source Sans Pro" panose="020B0503030403020204" pitchFamily="34" charset="0"/>
                <a:ea typeface="Ideal Sans Book"/>
                <a:cs typeface="Ideal Sans Book"/>
              </a:rPr>
              <a:t>monitoring department can support </a:t>
            </a:r>
            <a:r>
              <a:rPr lang="en-NZ" sz="1200" spc="-15">
                <a:solidFill>
                  <a:srgbClr val="3C3C3B"/>
                </a:solidFill>
                <a:effectLst/>
                <a:latin typeface="Source Sans Pro" panose="020B0503030403020204" pitchFamily="34" charset="0"/>
                <a:ea typeface="Ideal Sans Book"/>
                <a:cs typeface="Ideal Sans Book"/>
              </a:rPr>
              <a:t>you </a:t>
            </a:r>
            <a:r>
              <a:rPr lang="en-NZ" sz="1200">
                <a:solidFill>
                  <a:srgbClr val="3C3C3B"/>
                </a:solidFill>
                <a:effectLst/>
                <a:latin typeface="Source Sans Pro" panose="020B0503030403020204" pitchFamily="34" charset="0"/>
                <a:ea typeface="Ideal Sans Book"/>
                <a:cs typeface="Ideal Sans Book"/>
              </a:rPr>
              <a:t>in fulfilling </a:t>
            </a:r>
            <a:r>
              <a:rPr lang="en-NZ" sz="1200" spc="-15">
                <a:solidFill>
                  <a:srgbClr val="3C3C3B"/>
                </a:solidFill>
                <a:effectLst/>
                <a:latin typeface="Source Sans Pro" panose="020B0503030403020204" pitchFamily="34" charset="0"/>
                <a:ea typeface="Ideal Sans Book"/>
                <a:cs typeface="Ideal Sans Book"/>
              </a:rPr>
              <a:t>your </a:t>
            </a:r>
            <a:r>
              <a:rPr lang="en-NZ" sz="1200">
                <a:solidFill>
                  <a:srgbClr val="3C3C3B"/>
                </a:solidFill>
                <a:effectLst/>
                <a:latin typeface="Source Sans Pro" panose="020B0503030403020204" pitchFamily="34" charset="0"/>
                <a:ea typeface="Ideal Sans Book"/>
                <a:cs typeface="Ideal Sans Book"/>
              </a:rPr>
              <a:t>roles and responsibilities. The </a:t>
            </a:r>
            <a:r>
              <a:rPr lang="en-NZ" sz="1200" spc="-15">
                <a:solidFill>
                  <a:srgbClr val="3C3C3B"/>
                </a:solidFill>
                <a:effectLst/>
                <a:latin typeface="Source Sans Pro" panose="020B0503030403020204" pitchFamily="34" charset="0"/>
                <a:ea typeface="Ideal Sans Book"/>
                <a:cs typeface="Ideal Sans Book"/>
              </a:rPr>
              <a:t>Commission’s website</a:t>
            </a:r>
            <a:r>
              <a:rPr lang="en-NZ" sz="1200" spc="-40">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provides</a:t>
            </a:r>
            <a:r>
              <a:rPr lang="en-NZ" sz="1200" spc="-4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a:t>
            </a:r>
            <a:r>
              <a:rPr lang="en-NZ" sz="1200" spc="-4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wide</a:t>
            </a:r>
            <a:r>
              <a:rPr lang="en-NZ" sz="1200" spc="-4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range</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of</a:t>
            </a:r>
            <a:r>
              <a:rPr lang="en-NZ" sz="1200" spc="-4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guidance</a:t>
            </a:r>
            <a:r>
              <a:rPr lang="en-NZ" sz="1200" spc="-4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and</a:t>
            </a:r>
            <a:r>
              <a:rPr lang="en-NZ" sz="1200" spc="-40">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resources</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to</a:t>
            </a:r>
            <a:r>
              <a:rPr lang="en-NZ" sz="1200" spc="-4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support</a:t>
            </a:r>
            <a:r>
              <a:rPr lang="en-NZ" sz="1200" spc="-40">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you</a:t>
            </a:r>
            <a:r>
              <a:rPr lang="en-NZ" sz="1200" spc="-4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as</a:t>
            </a:r>
            <a:r>
              <a:rPr lang="en-NZ" sz="1200" spc="-3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responsible</a:t>
            </a:r>
            <a:r>
              <a:rPr lang="en-NZ" sz="1200" spc="-40">
                <a:solidFill>
                  <a:srgbClr val="3C3C3B"/>
                </a:solidFill>
                <a:effectLst/>
                <a:latin typeface="Source Sans Pro" panose="020B0503030403020204" pitchFamily="34" charset="0"/>
                <a:ea typeface="Ideal Sans Book"/>
                <a:cs typeface="Ideal Sans Book"/>
              </a:rPr>
              <a:t> m</a:t>
            </a:r>
            <a:r>
              <a:rPr lang="en-NZ" sz="1200" spc="-15">
                <a:solidFill>
                  <a:srgbClr val="3C3C3B"/>
                </a:solidFill>
                <a:effectLst/>
                <a:latin typeface="Source Sans Pro" panose="020B0503030403020204" pitchFamily="34" charset="0"/>
                <a:ea typeface="Ideal Sans Book"/>
                <a:cs typeface="Ideal Sans Book"/>
              </a:rPr>
              <a:t>inister,</a:t>
            </a:r>
            <a:r>
              <a:rPr lang="en-NZ" sz="1200" spc="-40">
                <a:solidFill>
                  <a:srgbClr val="3C3C3B"/>
                </a:solidFill>
                <a:effectLst/>
                <a:latin typeface="Source Sans Pro" panose="020B0503030403020204" pitchFamily="34" charset="0"/>
                <a:ea typeface="Ideal Sans Book"/>
                <a:cs typeface="Ideal Sans Book"/>
              </a:rPr>
              <a:t> </a:t>
            </a:r>
            <a:r>
              <a:rPr lang="en-NZ" sz="1200" spc="-15">
                <a:solidFill>
                  <a:srgbClr val="3C3C3B"/>
                </a:solidFill>
                <a:effectLst/>
                <a:latin typeface="Source Sans Pro" panose="020B0503030403020204" pitchFamily="34" charset="0"/>
                <a:ea typeface="Ideal Sans Book"/>
                <a:cs typeface="Ideal Sans Book"/>
              </a:rPr>
              <a:t>Crown</a:t>
            </a:r>
            <a:r>
              <a:rPr lang="en-NZ" sz="1200" spc="-40">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entity</a:t>
            </a:r>
            <a:r>
              <a:rPr lang="en-NZ" sz="1200" spc="-35">
                <a:solidFill>
                  <a:srgbClr val="3C3C3B"/>
                </a:solidFill>
                <a:effectLst/>
                <a:latin typeface="Source Sans Pro" panose="020B0503030403020204" pitchFamily="34" charset="0"/>
                <a:ea typeface="Ideal Sans Book"/>
                <a:cs typeface="Ideal Sans Book"/>
              </a:rPr>
              <a:t> b</a:t>
            </a:r>
            <a:r>
              <a:rPr lang="en-NZ" sz="1200">
                <a:solidFill>
                  <a:srgbClr val="3C3C3B"/>
                </a:solidFill>
                <a:effectLst/>
                <a:latin typeface="Source Sans Pro" panose="020B0503030403020204" pitchFamily="34" charset="0"/>
                <a:ea typeface="Ideal Sans Book"/>
                <a:cs typeface="Ideal Sans Book"/>
              </a:rPr>
              <a:t>oard</a:t>
            </a:r>
            <a:r>
              <a:rPr lang="en-NZ" sz="1200" spc="-40">
                <a:solidFill>
                  <a:srgbClr val="3C3C3B"/>
                </a:solidFill>
                <a:effectLst/>
                <a:latin typeface="Source Sans Pro" panose="020B0503030403020204" pitchFamily="34" charset="0"/>
                <a:ea typeface="Ideal Sans Book"/>
                <a:cs typeface="Ideal Sans Book"/>
              </a:rPr>
              <a:t> chairs</a:t>
            </a:r>
            <a:r>
              <a:rPr lang="en-NZ" sz="1200" spc="-25">
                <a:solidFill>
                  <a:srgbClr val="3C3C3B"/>
                </a:solidFill>
                <a:effectLst/>
                <a:latin typeface="Source Sans Pro" panose="020B0503030403020204" pitchFamily="34" charset="0"/>
                <a:ea typeface="Ideal Sans Book"/>
                <a:cs typeface="Ideal Sans Book"/>
              </a:rPr>
              <a:t> </a:t>
            </a:r>
            <a:r>
              <a:rPr lang="en-NZ" sz="1200">
                <a:solidFill>
                  <a:srgbClr val="3C3C3B"/>
                </a:solidFill>
                <a:effectLst/>
                <a:latin typeface="Source Sans Pro" panose="020B0503030403020204" pitchFamily="34" charset="0"/>
                <a:ea typeface="Ideal Sans Book"/>
                <a:cs typeface="Ideal Sans Book"/>
              </a:rPr>
              <a:t>and monitoring departments</a:t>
            </a:r>
            <a:r>
              <a:rPr lang="en-NZ" sz="1200" spc="-65">
                <a:solidFill>
                  <a:srgbClr val="3C3C3B"/>
                </a:solidFill>
                <a:effectLst/>
                <a:latin typeface="Source Sans Pro" panose="020B0503030403020204" pitchFamily="34" charset="0"/>
                <a:ea typeface="Ideal Sans Book"/>
                <a:cs typeface="Ideal Sans Book"/>
              </a:rPr>
              <a:t> (s</a:t>
            </a:r>
            <a:r>
              <a:rPr lang="en-NZ" sz="1200" spc="-65">
                <a:effectLst/>
                <a:latin typeface="Source Sans Pro" panose="020B0503030403020204" pitchFamily="34" charset="0"/>
                <a:ea typeface="Ideal Sans Book"/>
                <a:cs typeface="Ideal Sans Book"/>
              </a:rPr>
              <a:t>ee </a:t>
            </a:r>
            <a:r>
              <a:rPr lang="en-NZ" sz="1200" spc="-15">
                <a:effectLst/>
                <a:latin typeface="Source Sans Pro" panose="020B0503030403020204" pitchFamily="34" charset="0"/>
                <a:ea typeface="Ideal Sans Book"/>
                <a:cs typeface="Ideal Sans Book"/>
                <a:hlinkClick r:id="rId6">
                  <a:extLst>
                    <a:ext uri="{A12FA001-AC4F-418D-AE19-62706E023703}">
                      <ahyp:hlinkClr xmlns:ahyp="http://schemas.microsoft.com/office/drawing/2018/hyperlinkcolor" val="tx"/>
                    </a:ext>
                  </a:extLst>
                </a:hlinkClick>
              </a:rPr>
              <a:t>Crown entities guidance</a:t>
            </a:r>
            <a:r>
              <a:rPr lang="en-NZ" sz="1200" spc="-15">
                <a:solidFill>
                  <a:srgbClr val="452778"/>
                </a:solidFill>
                <a:effectLst/>
                <a:latin typeface="Source Sans Pro" panose="020B0503030403020204" pitchFamily="34" charset="0"/>
                <a:ea typeface="Ideal Sans Book"/>
                <a:cs typeface="Ideal Sans Book"/>
              </a:rPr>
              <a:t>).</a:t>
            </a:r>
            <a:endParaRPr lang="en-NZ" sz="1200">
              <a:effectLst/>
              <a:latin typeface="Ideal Sans Book"/>
              <a:ea typeface="Ideal Sans Book"/>
              <a:cs typeface="Ideal Sans Book"/>
            </a:endParaRPr>
          </a:p>
        </p:txBody>
      </p:sp>
      <p:sp>
        <p:nvSpPr>
          <p:cNvPr id="14" name="Rectangle 13">
            <a:extLst>
              <a:ext uri="{FF2B5EF4-FFF2-40B4-BE49-F238E27FC236}">
                <a16:creationId xmlns:a16="http://schemas.microsoft.com/office/drawing/2014/main" id="{CFF75858-8404-498E-A065-B139C88DD5CD}"/>
              </a:ext>
            </a:extLst>
          </p:cNvPr>
          <p:cNvSpPr/>
          <p:nvPr/>
        </p:nvSpPr>
        <p:spPr>
          <a:xfrm>
            <a:off x="4417901" y="6143153"/>
            <a:ext cx="5488100" cy="7238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2417763"/>
            <a:r>
              <a:rPr lang="en-NZ" sz="1050">
                <a:solidFill>
                  <a:srgbClr val="000000"/>
                </a:solidFill>
                <a:effectLst/>
                <a:latin typeface="Source Sans Pro" panose="020B0503030403020204" pitchFamily="34" charset="0"/>
                <a:ea typeface="Calibri" panose="020F0502020204030204" pitchFamily="34" charset="0"/>
                <a:cs typeface="Arial" panose="020B0604020202020204" pitchFamily="34" charset="0"/>
              </a:rPr>
              <a:t>This work is licensed under the Creative Commons Attribution 4.0 International licence. </a:t>
            </a:r>
            <a:endParaRPr lang="en-NZ" sz="1050">
              <a:effectLst/>
              <a:latin typeface="Source Sans Pro" panose="020B0503030403020204" pitchFamily="34" charset="0"/>
              <a:ea typeface="Calibri" panose="020F050202020403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8BAC606A-F858-4F24-9376-BDACBCE4FC91}"/>
              </a:ext>
            </a:extLst>
          </p:cNvPr>
          <p:cNvSpPr/>
          <p:nvPr/>
        </p:nvSpPr>
        <p:spPr>
          <a:xfrm>
            <a:off x="4597361" y="6315403"/>
            <a:ext cx="931828" cy="32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0000"/>
              </a:lnSpc>
              <a:spcAft>
                <a:spcPts val="1000"/>
              </a:spcAft>
            </a:pPr>
            <a:r>
              <a:rPr lang="en-NZ" sz="1050">
                <a:solidFill>
                  <a:srgbClr val="000000"/>
                </a:solidFill>
                <a:effectLst/>
                <a:latin typeface="Source Sans Pro" panose="020B0503030403020204" pitchFamily="34" charset="0"/>
                <a:ea typeface="Calibri" panose="020F0502020204030204" pitchFamily="34" charset="0"/>
                <a:cs typeface="Arial" panose="020B0604020202020204" pitchFamily="34" charset="0"/>
              </a:rPr>
              <a:t>©</a:t>
            </a:r>
            <a:r>
              <a:rPr lang="en-NZ" sz="1050">
                <a:effectLst/>
                <a:latin typeface="Source Sans Pro" panose="020B0503030403020204" pitchFamily="34" charset="0"/>
                <a:ea typeface="Calibri" panose="020F0502020204030204" pitchFamily="34" charset="0"/>
                <a:cs typeface="Arial" panose="020B0604020202020204" pitchFamily="34" charset="0"/>
              </a:rPr>
              <a:t> </a:t>
            </a:r>
            <a:r>
              <a:rPr lang="en-NZ" sz="1050">
                <a:solidFill>
                  <a:srgbClr val="000000"/>
                </a:solidFill>
                <a:effectLst/>
                <a:latin typeface="Source Sans Pro" panose="020B0503030403020204" pitchFamily="34" charset="0"/>
                <a:ea typeface="Calibri" panose="020F0502020204030204" pitchFamily="34" charset="0"/>
                <a:cs typeface="Arial" panose="020B0604020202020204" pitchFamily="34" charset="0"/>
              </a:rPr>
              <a:t>Crown </a:t>
            </a:r>
            <a:br>
              <a:rPr lang="en-NZ" sz="1050">
                <a:solidFill>
                  <a:srgbClr val="000000"/>
                </a:solidFill>
                <a:effectLst/>
                <a:latin typeface="Source Sans Pro" panose="020B0503030403020204" pitchFamily="34" charset="0"/>
                <a:ea typeface="Calibri" panose="020F0502020204030204" pitchFamily="34" charset="0"/>
                <a:cs typeface="Arial" panose="020B0604020202020204" pitchFamily="34" charset="0"/>
              </a:rPr>
            </a:br>
            <a:r>
              <a:rPr lang="en-NZ" sz="1050">
                <a:solidFill>
                  <a:srgbClr val="000000"/>
                </a:solidFill>
                <a:effectLst/>
                <a:latin typeface="Source Sans Pro" panose="020B0503030403020204" pitchFamily="34" charset="0"/>
                <a:ea typeface="Calibri" panose="020F0502020204030204" pitchFamily="34" charset="0"/>
                <a:cs typeface="Arial" panose="020B0604020202020204" pitchFamily="34" charset="0"/>
              </a:rPr>
              <a:t>copyright</a:t>
            </a:r>
            <a:endParaRPr lang="en-NZ" sz="1050">
              <a:effectLst/>
              <a:latin typeface="Source Sans Pro" panose="020B0503030403020204" pitchFamily="34" charset="0"/>
              <a:ea typeface="Calibri" panose="020F0502020204030204" pitchFamily="34" charset="0"/>
              <a:cs typeface="Arial" panose="020B0604020202020204" pitchFamily="34" charset="0"/>
            </a:endParaRPr>
          </a:p>
        </p:txBody>
      </p:sp>
      <p:pic>
        <p:nvPicPr>
          <p:cNvPr id="18" name="Picture 17" descr="A picture containing text, clipart&#10;&#10;Description automatically generated">
            <a:extLst>
              <a:ext uri="{FF2B5EF4-FFF2-40B4-BE49-F238E27FC236}">
                <a16:creationId xmlns:a16="http://schemas.microsoft.com/office/drawing/2014/main" id="{C74B6DC4-85DB-48C1-BD03-BAB5949FB3C3}"/>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55446" y="6285276"/>
            <a:ext cx="1110538" cy="423038"/>
          </a:xfrm>
          <a:prstGeom prst="rect">
            <a:avLst/>
          </a:prstGeom>
          <a:noFill/>
          <a:ln>
            <a:noFill/>
          </a:ln>
        </p:spPr>
      </p:pic>
      <p:graphicFrame>
        <p:nvGraphicFramePr>
          <p:cNvPr id="20" name="Table 12">
            <a:extLst>
              <a:ext uri="{FF2B5EF4-FFF2-40B4-BE49-F238E27FC236}">
                <a16:creationId xmlns:a16="http://schemas.microsoft.com/office/drawing/2014/main" id="{C57D885F-C991-4C01-8972-070BA413A86A}"/>
              </a:ext>
            </a:extLst>
          </p:cNvPr>
          <p:cNvGraphicFramePr>
            <a:graphicFrameLocks noGrp="1"/>
          </p:cNvGraphicFramePr>
          <p:nvPr>
            <p:extLst>
              <p:ext uri="{D42A27DB-BD31-4B8C-83A1-F6EECF244321}">
                <p14:modId xmlns:p14="http://schemas.microsoft.com/office/powerpoint/2010/main" val="1196699121"/>
              </p:ext>
            </p:extLst>
          </p:nvPr>
        </p:nvGraphicFramePr>
        <p:xfrm>
          <a:off x="242851" y="4176315"/>
          <a:ext cx="3851428" cy="2490688"/>
        </p:xfrm>
        <a:graphic>
          <a:graphicData uri="http://schemas.openxmlformats.org/drawingml/2006/table">
            <a:tbl>
              <a:tblPr firstRow="1" bandRow="1">
                <a:tableStyleId>{5C22544A-7EE6-4342-B048-85BDC9FD1C3A}</a:tableStyleId>
              </a:tblPr>
              <a:tblGrid>
                <a:gridCol w="3851428">
                  <a:extLst>
                    <a:ext uri="{9D8B030D-6E8A-4147-A177-3AD203B41FA5}">
                      <a16:colId xmlns:a16="http://schemas.microsoft.com/office/drawing/2014/main" val="1846974537"/>
                    </a:ext>
                  </a:extLst>
                </a:gridCol>
              </a:tblGrid>
              <a:tr h="1977252">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altLang="en-US" sz="1200" b="0" i="0" u="none" strike="noStrike" cap="none" normalizeH="0" baseline="0">
                          <a:ln>
                            <a:noFill/>
                          </a:ln>
                          <a:solidFill>
                            <a:srgbClr val="3C3C3B"/>
                          </a:solidFill>
                          <a:effectLst/>
                          <a:latin typeface="Source Sans Pro" panose="020B0503030403020204" pitchFamily="34" charset="0"/>
                        </a:rPr>
                        <a:t>Board fees for Crown agents and autonomous Crown entities are set under the Cabinet Fees Framework (the Framework). As the responsible minister, you use the Framework to determine the fees for members of your boards. Since the Framework covers a varied array of bodies, it’s not intended to be prescriptive, and judgement will be required to determine best fit. The Commission administers the Framework and provides advice and guidance on its application. Remuneration for independent Crown entities is set by the Remuneration Authority.</a:t>
                      </a:r>
                      <a:endParaRPr lang="en-NZ" sz="1200">
                        <a:solidFill>
                          <a:schemeClr val="bg1"/>
                        </a:solidFill>
                      </a:endParaRPr>
                    </a:p>
                  </a:txBody>
                  <a:tcPr marL="144000" marR="144000" marT="144000" marB="144000">
                    <a:solidFill>
                      <a:schemeClr val="bg1"/>
                    </a:solidFill>
                  </a:tcPr>
                </a:tc>
                <a:extLst>
                  <a:ext uri="{0D108BD9-81ED-4DB2-BD59-A6C34878D82A}">
                    <a16:rowId xmlns:a16="http://schemas.microsoft.com/office/drawing/2014/main" val="3039409612"/>
                  </a:ext>
                </a:extLst>
              </a:tr>
            </a:tbl>
          </a:graphicData>
        </a:graphic>
      </p:graphicFrame>
    </p:spTree>
    <p:extLst>
      <p:ext uri="{BB962C8B-B14F-4D97-AF65-F5344CB8AC3E}">
        <p14:creationId xmlns:p14="http://schemas.microsoft.com/office/powerpoint/2010/main" val="6485278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9EAF5B95240F459FD0CBA9EF1021FD" ma:contentTypeVersion="544" ma:contentTypeDescription="Create a new document." ma:contentTypeScope="" ma:versionID="2f2d398780f950d9ff1764908c3b70ce">
  <xsd:schema xmlns:xsd="http://www.w3.org/2001/XMLSchema" xmlns:xs="http://www.w3.org/2001/XMLSchema" xmlns:p="http://schemas.microsoft.com/office/2006/metadata/properties" xmlns:ns2="b28f2803-99d4-4f13-820e-7b15efeeb991" xmlns:ns3="12165527-d881-4234-97f9-ee139a3f0c31" targetNamespace="http://schemas.microsoft.com/office/2006/metadata/properties" ma:root="true" ma:fieldsID="41ef13195d7dde58a8b3ec5c0c4a0d84" ns2:_="" ns3:_="">
    <xsd:import namespace="b28f2803-99d4-4f13-820e-7b15efeeb991"/>
    <xsd:import namespace="12165527-d881-4234-97f9-ee139a3f0c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3:_dlc_DocId" minOccurs="0"/>
                <xsd:element ref="ns3:_dlc_DocIdUrl" minOccurs="0"/>
                <xsd:element ref="ns3:_dlc_DocIdPersistId"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8f2803-99d4-4f13-820e-7b15efeeb9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MediaServiceLocation" ma:index="24" nillable="true" ma:displayName="Location" ma:internalName="MediaServiceLocation" ma:readOnly="true">
      <xsd:simpleType>
        <xsd:restriction base="dms:Text"/>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138d99aa-dc1b-4568-bbf8-76f48c855b0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2165527-d881-4234-97f9-ee139a3f0c3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element name="TaxCatchAll" ma:index="27" nillable="true" ma:displayName="Taxonomy Catch All Column" ma:hidden="true" ma:list="{5e89c457-9277-480b-894a-54e1ac89e124}" ma:internalName="TaxCatchAll" ma:showField="CatchAllData" ma:web="12165527-d881-4234-97f9-ee139a3f0c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2"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12165527-d881-4234-97f9-ee139a3f0c31">TKMNZ-320376015-695509</_dlc_DocId>
    <_dlc_DocIdUrl xmlns="12165527-d881-4234-97f9-ee139a3f0c31">
      <Url>https://sscnz.sharepoint.com/sites/sscdms/70757/_layouts/15/DocIdRedir.aspx?ID=TKMNZ-320376015-695509</Url>
      <Description>TKMNZ-320376015-695509</Description>
    </_dlc_DocIdUrl>
    <SharedWithUsers xmlns="12165527-d881-4234-97f9-ee139a3f0c31">
      <UserInfo>
        <DisplayName>Andrew Harris</DisplayName>
        <AccountId>26710</AccountId>
        <AccountType/>
      </UserInfo>
    </SharedWithUsers>
    <lcf76f155ced4ddcb4097134ff3c332f xmlns="b28f2803-99d4-4f13-820e-7b15efeeb991">
      <Terms xmlns="http://schemas.microsoft.com/office/infopath/2007/PartnerControls"/>
    </lcf76f155ced4ddcb4097134ff3c332f>
    <TaxCatchAll xmlns="12165527-d881-4234-97f9-ee139a3f0c31"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00BB9DF-4428-44C1-AB51-8C4CE0F387B8}">
  <ds:schemaRefs>
    <ds:schemaRef ds:uri="12165527-d881-4234-97f9-ee139a3f0c31"/>
    <ds:schemaRef ds:uri="b28f2803-99d4-4f13-820e-7b15efeeb99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981701D-21DE-4921-A6B9-5F35885ACB1C}">
  <ds:schemaRefs>
    <ds:schemaRef ds:uri="http://schemas.microsoft.com/sharepoint/v3/contenttype/forms"/>
  </ds:schemaRefs>
</ds:datastoreItem>
</file>

<file path=customXml/itemProps3.xml><?xml version="1.0" encoding="utf-8"?>
<ds:datastoreItem xmlns:ds="http://schemas.openxmlformats.org/officeDocument/2006/customXml" ds:itemID="{679BD2CC-1DF4-41AD-822B-DA18533A3746}">
  <ds:schemaRefs>
    <ds:schemaRef ds:uri="12165527-d881-4234-97f9-ee139a3f0c31"/>
    <ds:schemaRef ds:uri="b28f2803-99d4-4f13-820e-7b15efeeb99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8EEF5E0A-18D8-491C-9B76-5FA565B1EA5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A4 Paper (210x297 mm)</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Harris</dc:creator>
  <cp:revision>3</cp:revision>
  <dcterms:created xsi:type="dcterms:W3CDTF">2021-11-08T06:26:37Z</dcterms:created>
  <dcterms:modified xsi:type="dcterms:W3CDTF">2023-02-02T22:55:29Z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0x010100459EAF5B95240F459FD0CBA9EF1021FD</vt:lpwstr>
  </property>
  <property fmtid="{D5CDD505-2E9C-101B-9397-08002B2CF9AE}" pid="3" name="_dlc_DocIdItemGuid">
    <vt:lpwstr>d18886e6-bc36-46e8-b3e1-de1da7ba0e6d</vt:lpwstr>
  </property>
  <property fmtid="{D5CDD505-2E9C-101B-9397-08002B2CF9AE}" pid="4" name="MediaServiceImageTags">
    <vt:lpwstr/>
  </property>
</Properties>
</file>