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09" r:id="rId5"/>
    <p:sldId id="335" r:id="rId6"/>
    <p:sldId id="310" r:id="rId7"/>
    <p:sldId id="322" r:id="rId8"/>
    <p:sldId id="320" r:id="rId9"/>
    <p:sldId id="334" r:id="rId10"/>
    <p:sldId id="321" r:id="rId11"/>
    <p:sldId id="323" r:id="rId12"/>
    <p:sldId id="327" r:id="rId13"/>
    <p:sldId id="331" r:id="rId14"/>
    <p:sldId id="317" r:id="rId15"/>
    <p:sldId id="337" r:id="rId16"/>
    <p:sldId id="324" r:id="rId17"/>
    <p:sldId id="338" r:id="rId18"/>
    <p:sldId id="333" r:id="rId19"/>
    <p:sldId id="325" r:id="rId20"/>
    <p:sldId id="336" r:id="rId21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974"/>
    <a:srgbClr val="EDD7E9"/>
    <a:srgbClr val="C77FB9"/>
    <a:srgbClr val="A3BD0B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865" autoAdjust="0"/>
  </p:normalViewPr>
  <p:slideViewPr>
    <p:cSldViewPr snapToGrid="0">
      <p:cViewPr varScale="1">
        <p:scale>
          <a:sx n="53" d="100"/>
          <a:sy n="53" d="100"/>
        </p:scale>
        <p:origin x="18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Moore" userId="34355008-1c64-4e85-b326-f48bb13f6ffe" providerId="ADAL" clId="{3948582C-36EE-480D-B974-38B1719F12EF}"/>
    <pc:docChg chg="custSel modSld">
      <pc:chgData name="Stephen Moore" userId="34355008-1c64-4e85-b326-f48bb13f6ffe" providerId="ADAL" clId="{3948582C-36EE-480D-B974-38B1719F12EF}" dt="2020-07-26T21:56:49.815" v="1" actId="27636"/>
      <pc:docMkLst>
        <pc:docMk/>
      </pc:docMkLst>
      <pc:sldChg chg="modSp">
        <pc:chgData name="Stephen Moore" userId="34355008-1c64-4e85-b326-f48bb13f6ffe" providerId="ADAL" clId="{3948582C-36EE-480D-B974-38B1719F12EF}" dt="2020-07-26T21:56:49.815" v="1" actId="27636"/>
        <pc:sldMkLst>
          <pc:docMk/>
          <pc:sldMk cId="3563454247" sldId="309"/>
        </pc:sldMkLst>
        <pc:spChg chg="mod">
          <ac:chgData name="Stephen Moore" userId="34355008-1c64-4e85-b326-f48bb13f6ffe" providerId="ADAL" clId="{3948582C-36EE-480D-B974-38B1719F12EF}" dt="2020-07-26T21:56:49.815" v="0" actId="27636"/>
          <ac:spMkLst>
            <pc:docMk/>
            <pc:sldMk cId="3563454247" sldId="309"/>
            <ac:spMk id="2" creationId="{505F1CDD-15A9-4C29-9C7D-95DD95937D0D}"/>
          </ac:spMkLst>
        </pc:spChg>
        <pc:spChg chg="mod">
          <ac:chgData name="Stephen Moore" userId="34355008-1c64-4e85-b326-f48bb13f6ffe" providerId="ADAL" clId="{3948582C-36EE-480D-B974-38B1719F12EF}" dt="2020-07-26T21:56:49.815" v="1" actId="27636"/>
          <ac:spMkLst>
            <pc:docMk/>
            <pc:sldMk cId="3563454247" sldId="309"/>
            <ac:spMk id="11" creationId="{95DCBE16-7CCB-4245-842E-2C2C4B0540F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60509041384945E-2"/>
          <c:y val="1.524221697505088E-2"/>
          <c:w val="0.70481272736054823"/>
          <c:h val="0.78653510571768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'C:\Users\Roger Macky\Documents\Archives NZ\Analysis\[working2c sports02.xlsx]Indicator 2'!$B$28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'[2]Indicator 2'!$C$27:$H$27</c:f>
              <c:strCache>
                <c:ptCount val="6"/>
                <c:pt idx="0">
                  <c:v>10-99</c:v>
                </c:pt>
                <c:pt idx="1">
                  <c:v>100-299</c:v>
                </c:pt>
                <c:pt idx="2">
                  <c:v>300-499</c:v>
                </c:pt>
                <c:pt idx="3">
                  <c:v>500-2999</c:v>
                </c:pt>
                <c:pt idx="4">
                  <c:v>3000-5999</c:v>
                </c:pt>
                <c:pt idx="5">
                  <c:v>More than 6000</c:v>
                </c:pt>
              </c:strCache>
            </c:strRef>
          </c:cat>
          <c:val>
            <c:numRef>
              <c:f>'[2]Indicator 2'!$C$28:$H$28</c:f>
              <c:numCache>
                <c:formatCode>General</c:formatCode>
                <c:ptCount val="6"/>
                <c:pt idx="0">
                  <c:v>0.4</c:v>
                </c:pt>
                <c:pt idx="1">
                  <c:v>0.10869565217391304</c:v>
                </c:pt>
                <c:pt idx="2">
                  <c:v>8.3333333333333329E-2</c:v>
                </c:pt>
                <c:pt idx="3">
                  <c:v>0.18181818181818182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A-41A5-A028-46C9EB19F050}"/>
            </c:ext>
          </c:extLst>
        </c:ser>
        <c:ser>
          <c:idx val="1"/>
          <c:order val="1"/>
          <c:tx>
            <c:strRef>
              <c:f>'C:\Users\Roger Macky\Documents\Archives NZ\Analysis\[working2c sports02.xlsx]Indicator 2'!$B$29</c:f>
              <c:strCache>
                <c:ptCount val="1"/>
                <c:pt idx="0">
                  <c:v>1 FTE or less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'[2]Indicator 2'!$C$27:$H$27</c:f>
              <c:strCache>
                <c:ptCount val="6"/>
                <c:pt idx="0">
                  <c:v>10-99</c:v>
                </c:pt>
                <c:pt idx="1">
                  <c:v>100-299</c:v>
                </c:pt>
                <c:pt idx="2">
                  <c:v>300-499</c:v>
                </c:pt>
                <c:pt idx="3">
                  <c:v>500-2999</c:v>
                </c:pt>
                <c:pt idx="4">
                  <c:v>3000-5999</c:v>
                </c:pt>
                <c:pt idx="5">
                  <c:v>More than 6000</c:v>
                </c:pt>
              </c:strCache>
            </c:strRef>
          </c:cat>
          <c:val>
            <c:numRef>
              <c:f>'[2]Indicator 2'!$C$29:$H$29</c:f>
              <c:numCache>
                <c:formatCode>General</c:formatCode>
                <c:ptCount val="6"/>
                <c:pt idx="0">
                  <c:v>0.43636363636363634</c:v>
                </c:pt>
                <c:pt idx="1">
                  <c:v>0.30434782608695654</c:v>
                </c:pt>
                <c:pt idx="2">
                  <c:v>0.1111111111111111</c:v>
                </c:pt>
                <c:pt idx="3">
                  <c:v>0.16363636363636364</c:v>
                </c:pt>
                <c:pt idx="4">
                  <c:v>0.14285714285714285</c:v>
                </c:pt>
                <c:pt idx="5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AA-41A5-A028-46C9EB19F050}"/>
            </c:ext>
          </c:extLst>
        </c:ser>
        <c:ser>
          <c:idx val="2"/>
          <c:order val="2"/>
          <c:tx>
            <c:strRef>
              <c:f>'C:\Users\Roger Macky\Documents\Archives NZ\Analysis\[working2c sports02.xlsx]Indicator 2'!$B$30</c:f>
              <c:strCache>
                <c:ptCount val="1"/>
                <c:pt idx="0">
                  <c:v>More than 1 - up to 3 FTE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'[2]Indicator 2'!$C$27:$H$27</c:f>
              <c:strCache>
                <c:ptCount val="6"/>
                <c:pt idx="0">
                  <c:v>10-99</c:v>
                </c:pt>
                <c:pt idx="1">
                  <c:v>100-299</c:v>
                </c:pt>
                <c:pt idx="2">
                  <c:v>300-499</c:v>
                </c:pt>
                <c:pt idx="3">
                  <c:v>500-2999</c:v>
                </c:pt>
                <c:pt idx="4">
                  <c:v>3000-5999</c:v>
                </c:pt>
                <c:pt idx="5">
                  <c:v>More than 6000</c:v>
                </c:pt>
              </c:strCache>
            </c:strRef>
          </c:cat>
          <c:val>
            <c:numRef>
              <c:f>'[2]Indicator 2'!$C$30:$H$30</c:f>
              <c:numCache>
                <c:formatCode>General</c:formatCode>
                <c:ptCount val="6"/>
                <c:pt idx="0">
                  <c:v>0.12727272727272726</c:v>
                </c:pt>
                <c:pt idx="1">
                  <c:v>0.34782608695652173</c:v>
                </c:pt>
                <c:pt idx="2">
                  <c:v>0.3888888888888889</c:v>
                </c:pt>
                <c:pt idx="3">
                  <c:v>0.30909090909090908</c:v>
                </c:pt>
                <c:pt idx="4">
                  <c:v>7.1428571428571425E-2</c:v>
                </c:pt>
                <c:pt idx="5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AA-41A5-A028-46C9EB19F050}"/>
            </c:ext>
          </c:extLst>
        </c:ser>
        <c:ser>
          <c:idx val="3"/>
          <c:order val="3"/>
          <c:tx>
            <c:strRef>
              <c:f>'C:\Users\Roger Macky\Documents\Archives NZ\Analysis\[working2c sports02.xlsx]Indicator 2'!$B$31</c:f>
              <c:strCache>
                <c:ptCount val="1"/>
                <c:pt idx="0">
                  <c:v>More than 3 – up to 6 FTE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'[2]Indicator 2'!$C$27:$H$27</c:f>
              <c:strCache>
                <c:ptCount val="6"/>
                <c:pt idx="0">
                  <c:v>10-99</c:v>
                </c:pt>
                <c:pt idx="1">
                  <c:v>100-299</c:v>
                </c:pt>
                <c:pt idx="2">
                  <c:v>300-499</c:v>
                </c:pt>
                <c:pt idx="3">
                  <c:v>500-2999</c:v>
                </c:pt>
                <c:pt idx="4">
                  <c:v>3000-5999</c:v>
                </c:pt>
                <c:pt idx="5">
                  <c:v>More than 6000</c:v>
                </c:pt>
              </c:strCache>
            </c:strRef>
          </c:cat>
          <c:val>
            <c:numRef>
              <c:f>'[2]Indicator 2'!$C$31:$H$31</c:f>
              <c:numCache>
                <c:formatCode>General</c:formatCode>
                <c:ptCount val="6"/>
                <c:pt idx="0">
                  <c:v>1.8181818181818181E-2</c:v>
                </c:pt>
                <c:pt idx="1">
                  <c:v>0.19565217391304349</c:v>
                </c:pt>
                <c:pt idx="2">
                  <c:v>0.33333333333333331</c:v>
                </c:pt>
                <c:pt idx="3">
                  <c:v>7.2727272727272724E-2</c:v>
                </c:pt>
                <c:pt idx="4">
                  <c:v>0.21428571428571427</c:v>
                </c:pt>
                <c:pt idx="5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AA-41A5-A028-46C9EB19F050}"/>
            </c:ext>
          </c:extLst>
        </c:ser>
        <c:ser>
          <c:idx val="4"/>
          <c:order val="4"/>
          <c:tx>
            <c:strRef>
              <c:f>'C:\Users\Roger Macky\Documents\Archives NZ\Analysis\[working2c sports02.xlsx]Indicator 2'!$B$32</c:f>
              <c:strCache>
                <c:ptCount val="1"/>
                <c:pt idx="0">
                  <c:v>More than 6 – up to 10 FTE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'[2]Indicator 2'!$C$27:$H$27</c:f>
              <c:strCache>
                <c:ptCount val="6"/>
                <c:pt idx="0">
                  <c:v>10-99</c:v>
                </c:pt>
                <c:pt idx="1">
                  <c:v>100-299</c:v>
                </c:pt>
                <c:pt idx="2">
                  <c:v>300-499</c:v>
                </c:pt>
                <c:pt idx="3">
                  <c:v>500-2999</c:v>
                </c:pt>
                <c:pt idx="4">
                  <c:v>3000-5999</c:v>
                </c:pt>
                <c:pt idx="5">
                  <c:v>More than 6000</c:v>
                </c:pt>
              </c:strCache>
            </c:strRef>
          </c:cat>
          <c:val>
            <c:numRef>
              <c:f>'[2]Indicator 2'!$C$32:$H$32</c:f>
              <c:numCache>
                <c:formatCode>General</c:formatCode>
                <c:ptCount val="6"/>
                <c:pt idx="0">
                  <c:v>1.8181818181818181E-2</c:v>
                </c:pt>
                <c:pt idx="1">
                  <c:v>4.3478260869565216E-2</c:v>
                </c:pt>
                <c:pt idx="2">
                  <c:v>2.7777777777777776E-2</c:v>
                </c:pt>
                <c:pt idx="3">
                  <c:v>0.18181818181818182</c:v>
                </c:pt>
                <c:pt idx="4">
                  <c:v>0.14285714285714285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AA-41A5-A028-46C9EB19F050}"/>
            </c:ext>
          </c:extLst>
        </c:ser>
        <c:ser>
          <c:idx val="5"/>
          <c:order val="5"/>
          <c:tx>
            <c:strRef>
              <c:f>'C:\Users\Roger Macky\Documents\Archives NZ\Analysis\[working2c sports02.xlsx]Indicator 2'!$B$33</c:f>
              <c:strCache>
                <c:ptCount val="1"/>
                <c:pt idx="0">
                  <c:v>More than 10 FTE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'[2]Indicator 2'!$C$27:$H$27</c:f>
              <c:strCache>
                <c:ptCount val="6"/>
                <c:pt idx="0">
                  <c:v>10-99</c:v>
                </c:pt>
                <c:pt idx="1">
                  <c:v>100-299</c:v>
                </c:pt>
                <c:pt idx="2">
                  <c:v>300-499</c:v>
                </c:pt>
                <c:pt idx="3">
                  <c:v>500-2999</c:v>
                </c:pt>
                <c:pt idx="4">
                  <c:v>3000-5999</c:v>
                </c:pt>
                <c:pt idx="5">
                  <c:v>More than 6000</c:v>
                </c:pt>
              </c:strCache>
            </c:strRef>
          </c:cat>
          <c:val>
            <c:numRef>
              <c:f>'[2]Indicator 2'!$C$33:$H$33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5.5555555555555552E-2</c:v>
                </c:pt>
                <c:pt idx="3">
                  <c:v>9.0909090909090912E-2</c:v>
                </c:pt>
                <c:pt idx="4">
                  <c:v>0.42857142857142855</c:v>
                </c:pt>
                <c:pt idx="5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AA-41A5-A028-46C9EB19F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730848"/>
        <c:axId val="624730520"/>
      </c:barChart>
      <c:catAx>
        <c:axId val="62473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dirty="0"/>
                  <a:t>Size</a:t>
                </a:r>
                <a:r>
                  <a:rPr lang="en-NZ" baseline="0" dirty="0"/>
                  <a:t> of organisation (FTEs)</a:t>
                </a:r>
              </a:p>
            </c:rich>
          </c:tx>
          <c:layout>
            <c:manualLayout>
              <c:xMode val="edge"/>
              <c:yMode val="edge"/>
              <c:x val="0.63324367557656414"/>
              <c:y val="0.941020016895250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730520"/>
        <c:crosses val="autoZero"/>
        <c:auto val="1"/>
        <c:lblAlgn val="ctr"/>
        <c:lblOffset val="100"/>
        <c:noMultiLvlLbl val="0"/>
      </c:catAx>
      <c:valAx>
        <c:axId val="62473052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730848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r"/>
      <c:layout>
        <c:manualLayout>
          <c:xMode val="edge"/>
          <c:yMode val="edge"/>
          <c:x val="0.82729971826916116"/>
          <c:y val="0.12383931175269758"/>
          <c:w val="0.16350490019022851"/>
          <c:h val="0.77083989501312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 19'!$B$4:$B$12</c:f>
              <c:strCache>
                <c:ptCount val="9"/>
                <c:pt idx="0">
                  <c:v>Don't know</c:v>
                </c:pt>
                <c:pt idx="1">
                  <c:v>Lack of offsite backup</c:v>
                </c:pt>
                <c:pt idx="2">
                  <c:v>None</c:v>
                </c:pt>
                <c:pt idx="3">
                  <c:v>Storage failure (i.e  loss and/or corruption of data, inaccessible data, etc )</c:v>
                </c:pt>
                <c:pt idx="4">
                  <c:v>Deterioration (of physical information and/or digital information stored on physical mediums)</c:v>
                </c:pt>
                <c:pt idx="5">
                  <c:v>Information stored on obsolete or at-risk mediums (e.g floppy disks) / file formats (e.g WordStar files)</c:v>
                </c:pt>
                <c:pt idx="6">
                  <c:v>Inadequate access and use controls for privacy and security</c:v>
                </c:pt>
                <c:pt idx="7">
                  <c:v>Information stored on business systems that are out-of-support</c:v>
                </c:pt>
                <c:pt idx="8">
                  <c:v>Lack of contextual information to enable discovery and interpretation</c:v>
                </c:pt>
              </c:strCache>
            </c:strRef>
          </c:cat>
          <c:val>
            <c:numRef>
              <c:f>'Fig 19'!$C$4:$C$12</c:f>
              <c:numCache>
                <c:formatCode>General</c:formatCode>
                <c:ptCount val="9"/>
                <c:pt idx="0">
                  <c:v>4</c:v>
                </c:pt>
                <c:pt idx="1">
                  <c:v>13</c:v>
                </c:pt>
                <c:pt idx="2">
                  <c:v>25</c:v>
                </c:pt>
                <c:pt idx="3">
                  <c:v>69</c:v>
                </c:pt>
                <c:pt idx="4">
                  <c:v>72</c:v>
                </c:pt>
                <c:pt idx="5">
                  <c:v>79</c:v>
                </c:pt>
                <c:pt idx="6">
                  <c:v>81</c:v>
                </c:pt>
                <c:pt idx="7">
                  <c:v>103</c:v>
                </c:pt>
                <c:pt idx="8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1-4323-88F1-A213547DA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0243840"/>
        <c:axId val="720243512"/>
      </c:barChart>
      <c:catAx>
        <c:axId val="72024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243512"/>
        <c:crosses val="autoZero"/>
        <c:auto val="1"/>
        <c:lblAlgn val="ctr"/>
        <c:lblOffset val="100"/>
        <c:noMultiLvlLbl val="0"/>
      </c:catAx>
      <c:valAx>
        <c:axId val="720243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100" b="1"/>
                  <a:t>Number of organisations</a:t>
                </a:r>
              </a:p>
            </c:rich>
          </c:tx>
          <c:layout>
            <c:manualLayout>
              <c:xMode val="edge"/>
              <c:yMode val="edge"/>
              <c:x val="0.689033112910724"/>
              <c:y val="0.940658563462211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24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0.62523</cdr:x>
      <cdr:y>0.34029</cdr:y>
    </cdr:from>
    <cdr:to>
      <cdr:x>0.70329</cdr:x>
      <cdr:y>0.82108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363B9B91-6AEF-47E9-A47F-6B1072411DAC}"/>
            </a:ext>
          </a:extLst>
        </cdr:cNvPr>
        <cdr:cNvSpPr/>
      </cdr:nvSpPr>
      <cdr:spPr>
        <a:xfrm xmlns:a="http://schemas.openxmlformats.org/drawingml/2006/main" rot="5400000">
          <a:off x="5913552" y="2245350"/>
          <a:ext cx="2200276" cy="82424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NZ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B91B-ECD3-4ECA-91E1-85F6396C302C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ABD2C-D5A7-4BEE-8ACC-5CF9B90FE45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337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5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2628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1305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30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6447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9104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7708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104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878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159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051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849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409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860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09023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D2C-D5A7-4BEE-8ACC-5CF9B90FE45A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750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9357-D29D-4452-8AD2-DF82C7604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A23F9-9853-44EF-A7E3-AA0BA60E8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9A1EF-917D-41C9-A119-47041399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33FC3-AD7A-4825-91C7-9C0D4F91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424EF-6B9F-4E56-B5F7-0BED9344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347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C767-9C82-4755-8B17-94742D94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FE1EE-861D-4D2A-BE35-1C5A89734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87A2F-5148-4AC2-BE1F-70C5F6CE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A425E-7897-469F-9F2D-D899180E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E84C2-FE47-4834-985B-420FFC6D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87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A5DB2-11B6-4F4A-99B0-8B262AC4F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4C27A-82E3-443B-B15A-D1D718E75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9913E-F282-42F6-9BBE-4A314B8F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EC04C-5390-402E-99F8-A21871C44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A8DFF-0A2C-4782-9AF8-49001A2B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73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6555-C554-4364-9A8C-DCCA8C1E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9AA8-3FEC-43EF-8B52-6693234C7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A7D12-13BD-4304-92E5-8FF4C0A6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8E5E6-43B7-4B49-92E9-B2411DFA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424B-41DB-4EC0-BEF9-2C06FCC3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183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B293-23C9-46C6-965F-E928F277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F47-9E14-423E-B856-65714E8D2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EFE0E-21DE-4377-80A4-F78BC24B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7E0B2-9576-482C-A2DD-33F7BF93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435D9-78C6-4114-938A-BC3CC0E6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996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909C-BAA2-4BEA-B7FA-37A0D0B4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B256-8BF0-4D38-A5DC-B22134E52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F67DA-622A-4344-905F-0582E590C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70A7F-A936-49C5-8CF8-C8322788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16F4B-48D3-4D1F-90C3-1468DD26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6CB8B-43AF-4BA4-B858-F6FD41B0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069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539D-19CA-4EBE-A5D0-579122F4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7B16-8BFE-489F-8772-B0F88EEB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30FAC-0452-4ED2-B72A-A13F42B91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215A4-1401-4FBB-B114-6606F447E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AC70E-800D-497D-8273-7917019F7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E2B86A-B2F2-4D99-A0CD-00100083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E54F2-08E1-4EBB-82B7-E9586B638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8B2B3-7E19-47AE-9EE5-A2D1E5C0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965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313B-1825-4EEF-9259-F02F38CA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92066B-4364-4453-89D0-3698665E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094FB-28EE-4DC2-8663-E403BD26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87CA6-88A0-4955-8B8E-F9B70FE9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12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2552B-CCE7-48D9-9962-DA3F6F71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CFB04-87CA-4E10-BDE4-A3E69281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7B4E-DE2B-4153-8BAE-27FC44C0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090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63ED-8BB1-4FC3-B2E6-A4C16564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D29B9-BF6F-48FA-888E-A30C4CE3F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DB000-8C46-49C1-A346-C6B485790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BDF35-1971-49C9-9A51-B79F67DC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EBDD4-63A7-4F45-9BD3-DE5BFB7C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84144-ABA5-4A82-BE58-F5C6D46D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38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B12B-2126-4F74-AF9A-112810B5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75426-6FEE-4002-B97E-119AB35D9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FC68F-0703-4125-941C-2C026A4B2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3D4A8-E29E-4988-A485-1ED7EC79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82937-EB00-4A73-9E11-9C88BB8F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B4F17-73E5-4F1F-B89B-5AD81D95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24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C2CF0-861A-403B-817E-71FAE774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97BF7-3635-4FF6-9E51-5A7230174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299D-87D2-4D58-913E-857738E4A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B985-FE80-480D-AD01-9278048FE878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2191C-2BA7-4C80-867C-A8406B57A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B99DD-E332-4D0B-A8AE-B02A1B8FE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5F4DB-2BFC-45A5-975F-395F93A15C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102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ff.co.nz/national/118797967/survey-finds-worrying-holes-in-management-and-accessibility-of-public-recor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ff.co.nz/national/118797967/survey-finds-worrying-holes-in-management-and-accessibility-of-public-record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1CDD-15A9-4C29-9C7D-95DD95937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53" y="2085998"/>
            <a:ext cx="10553351" cy="987805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823974"/>
                </a:solidFill>
                <a:latin typeface="Merriweather" panose="00000500000000000000" pitchFamily="2" charset="0"/>
              </a:rPr>
              <a:t>Public recordkeeping and OIA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5025C-BEE2-44F9-9035-CA9D73F82242}"/>
              </a:ext>
            </a:extLst>
          </p:cNvPr>
          <p:cNvSpPr/>
          <p:nvPr/>
        </p:nvSpPr>
        <p:spPr>
          <a:xfrm>
            <a:off x="0" y="5238926"/>
            <a:ext cx="12192000" cy="1619074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DB584-2E88-4E79-88C5-B9261639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5231304"/>
            <a:ext cx="3993159" cy="1626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6CDABD-1194-4335-9EAB-BBAD6DBBD9B6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DCBE16-7CCB-4245-842E-2C2C4B0540F2}"/>
              </a:ext>
            </a:extLst>
          </p:cNvPr>
          <p:cNvSpPr txBox="1">
            <a:spLocks/>
          </p:cNvSpPr>
          <p:nvPr/>
        </p:nvSpPr>
        <p:spPr>
          <a:xfrm>
            <a:off x="1585519" y="3352799"/>
            <a:ext cx="8917498" cy="16190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b="1" dirty="0">
                <a:solidFill>
                  <a:srgbClr val="333333"/>
                </a:solidFill>
                <a:latin typeface="Nunito Sans" panose="00000500000000000000" pitchFamily="2" charset="0"/>
              </a:rPr>
              <a:t>Findings from Archives NZ’s annual survey 2019</a:t>
            </a:r>
          </a:p>
          <a:p>
            <a:endParaRPr lang="en-NZ" sz="3200" b="1" dirty="0">
              <a:solidFill>
                <a:srgbClr val="333333"/>
              </a:solidFill>
              <a:latin typeface="Nunito Sans" panose="00000500000000000000" pitchFamily="2" charset="0"/>
            </a:endParaRPr>
          </a:p>
          <a:p>
            <a:r>
              <a:rPr lang="en-NZ" sz="2000" b="1" i="1" dirty="0">
                <a:solidFill>
                  <a:srgbClr val="333333"/>
                </a:solidFill>
                <a:latin typeface="Nunito Sans" panose="00000500000000000000" pitchFamily="2" charset="0"/>
              </a:rPr>
              <a:t>Chief Archivist Richard Foy</a:t>
            </a:r>
          </a:p>
          <a:p>
            <a:r>
              <a:rPr lang="en-NZ" sz="2000" b="1" i="1" dirty="0">
                <a:solidFill>
                  <a:srgbClr val="333333"/>
                </a:solidFill>
                <a:latin typeface="Nunito Sans" panose="00000500000000000000" pitchFamily="2" charset="0"/>
              </a:rPr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356345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4" y="1108233"/>
            <a:ext cx="10498236" cy="642938"/>
          </a:xfrm>
        </p:spPr>
        <p:txBody>
          <a:bodyPr>
            <a:noAutofit/>
          </a:bodyPr>
          <a:lstStyle/>
          <a:p>
            <a:r>
              <a:rPr lang="en-NZ" sz="4000" b="1" dirty="0">
                <a:solidFill>
                  <a:srgbClr val="823974"/>
                </a:solidFill>
                <a:latin typeface="Merriweather" panose="00000500000000000000" pitchFamily="2" charset="0"/>
              </a:rPr>
              <a:t>Risks to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8753475" cy="3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2000" dirty="0">
              <a:latin typeface="Nunito Sans" panose="00000500000000000000" pitchFamily="2" charset="0"/>
            </a:endParaRP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4B46E6-CE90-484F-A781-E58D95FD2361}"/>
              </a:ext>
            </a:extLst>
          </p:cNvPr>
          <p:cNvGraphicFramePr>
            <a:graphicFrameLocks/>
          </p:cNvGraphicFramePr>
          <p:nvPr/>
        </p:nvGraphicFramePr>
        <p:xfrm>
          <a:off x="795130" y="1751171"/>
          <a:ext cx="10824056" cy="491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747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FFB38E59-7EC3-496E-B006-AD278276F4A7}"/>
              </a:ext>
            </a:extLst>
          </p:cNvPr>
          <p:cNvSpPr txBox="1">
            <a:spLocks/>
          </p:cNvSpPr>
          <p:nvPr/>
        </p:nvSpPr>
        <p:spPr>
          <a:xfrm>
            <a:off x="668216" y="1160008"/>
            <a:ext cx="7772400" cy="119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7200" dirty="0">
                <a:solidFill>
                  <a:srgbClr val="823974"/>
                </a:solidFill>
                <a:latin typeface="Merriweather" panose="00000500000000000000" pitchFamily="2" charset="0"/>
              </a:rPr>
              <a:t>189</a:t>
            </a:r>
          </a:p>
        </p:txBody>
      </p:sp>
      <p:sp>
        <p:nvSpPr>
          <p:cNvPr id="8" name="Shape 185">
            <a:extLst>
              <a:ext uri="{FF2B5EF4-FFF2-40B4-BE49-F238E27FC236}">
                <a16:creationId xmlns:a16="http://schemas.microsoft.com/office/drawing/2014/main" id="{886FF3E5-2E49-4A81-9439-809EEF262083}"/>
              </a:ext>
            </a:extLst>
          </p:cNvPr>
          <p:cNvSpPr txBox="1">
            <a:spLocks/>
          </p:cNvSpPr>
          <p:nvPr/>
        </p:nvSpPr>
        <p:spPr>
          <a:xfrm>
            <a:off x="668216" y="2177753"/>
            <a:ext cx="7772400" cy="61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NZ" sz="2400" b="1" dirty="0">
                <a:latin typeface="Nunito Sans" panose="00000500000000000000" pitchFamily="2" charset="0"/>
              </a:rPr>
              <a:t>Complaints to the Ombudsman (in 2017-18)</a:t>
            </a:r>
          </a:p>
        </p:txBody>
      </p:sp>
      <p:sp>
        <p:nvSpPr>
          <p:cNvPr id="10" name="Shape 187">
            <a:extLst>
              <a:ext uri="{FF2B5EF4-FFF2-40B4-BE49-F238E27FC236}">
                <a16:creationId xmlns:a16="http://schemas.microsoft.com/office/drawing/2014/main" id="{D640CB9D-ABF8-4CFE-90AD-DD1A7A09BA09}"/>
              </a:ext>
            </a:extLst>
          </p:cNvPr>
          <p:cNvSpPr txBox="1">
            <a:spLocks/>
          </p:cNvSpPr>
          <p:nvPr/>
        </p:nvSpPr>
        <p:spPr>
          <a:xfrm>
            <a:off x="668215" y="4662153"/>
            <a:ext cx="10072765" cy="1648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NZ" sz="3200" dirty="0"/>
              <a:t>“Bad systems and practices pull a veil over information, obscuring it from view”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16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Survey finds worrying holes </a:t>
            </a:r>
            <a:r>
              <a:rPr lang="en-NZ" sz="1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in management and accessibility of public records; Nikki Macdonald, Dominion Post, Jan 28 2020</a:t>
            </a:r>
            <a:endParaRPr lang="en-NZ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NZ" sz="3200" dirty="0"/>
          </a:p>
        </p:txBody>
      </p:sp>
      <p:sp>
        <p:nvSpPr>
          <p:cNvPr id="11" name="Shape 188">
            <a:extLst>
              <a:ext uri="{FF2B5EF4-FFF2-40B4-BE49-F238E27FC236}">
                <a16:creationId xmlns:a16="http://schemas.microsoft.com/office/drawing/2014/main" id="{9BB0793F-929D-4D8B-ADC7-2D2871246CDE}"/>
              </a:ext>
            </a:extLst>
          </p:cNvPr>
          <p:cNvSpPr txBox="1">
            <a:spLocks/>
          </p:cNvSpPr>
          <p:nvPr/>
        </p:nvSpPr>
        <p:spPr>
          <a:xfrm>
            <a:off x="668216" y="2912608"/>
            <a:ext cx="7772400" cy="119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NZ" sz="7200" dirty="0">
                <a:solidFill>
                  <a:srgbClr val="823974"/>
                </a:solidFill>
                <a:latin typeface="Merriweather" panose="00000500000000000000" pitchFamily="2" charset="0"/>
              </a:rPr>
              <a:t>82</a:t>
            </a:r>
            <a:endParaRPr lang="en-NZ" sz="4800" dirty="0">
              <a:solidFill>
                <a:srgbClr val="823974"/>
              </a:solidFill>
              <a:latin typeface="Merriweather" panose="00000500000000000000" pitchFamily="2" charset="0"/>
            </a:endParaRPr>
          </a:p>
        </p:txBody>
      </p:sp>
      <p:sp>
        <p:nvSpPr>
          <p:cNvPr id="12" name="Shape 189">
            <a:extLst>
              <a:ext uri="{FF2B5EF4-FFF2-40B4-BE49-F238E27FC236}">
                <a16:creationId xmlns:a16="http://schemas.microsoft.com/office/drawing/2014/main" id="{E0A75FEB-411F-4F67-8547-448B7BB27756}"/>
              </a:ext>
            </a:extLst>
          </p:cNvPr>
          <p:cNvSpPr txBox="1">
            <a:spLocks/>
          </p:cNvSpPr>
          <p:nvPr/>
        </p:nvSpPr>
        <p:spPr>
          <a:xfrm>
            <a:off x="668215" y="3930353"/>
            <a:ext cx="9879581" cy="61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NZ" sz="2400" b="1" dirty="0">
                <a:latin typeface="Nunito Sans" panose="00000500000000000000" pitchFamily="2" charset="0"/>
              </a:rPr>
              <a:t>Related to information that did not exist or could not be found</a:t>
            </a:r>
          </a:p>
        </p:txBody>
      </p:sp>
    </p:spTree>
    <p:extLst>
      <p:ext uri="{BB962C8B-B14F-4D97-AF65-F5344CB8AC3E}">
        <p14:creationId xmlns:p14="http://schemas.microsoft.com/office/powerpoint/2010/main" val="366217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93"/>
            <a:ext cx="10392176" cy="64293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823974"/>
                </a:solidFill>
                <a:latin typeface="Merriweather" panose="00000500000000000000" pitchFamily="2" charset="0"/>
              </a:rPr>
              <a:t>2019 survey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10392177" cy="3744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600" i="1" dirty="0"/>
              <a:t>“One in six survey respondents said that, in the past year, they struggled to answer OIA requests for information they believed existed, but couldn't find.”</a:t>
            </a:r>
          </a:p>
          <a:p>
            <a:pPr marL="0" indent="0">
              <a:buNone/>
            </a:pPr>
            <a:r>
              <a:rPr lang="en-NZ" sz="16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Survey finds worrying holes in management and accessibility of public records; Nikki Macdonald, Dominion Post, Jan 28 2020</a:t>
            </a:r>
            <a:endParaRPr lang="en-NZ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NZ" sz="3600" dirty="0"/>
          </a:p>
          <a:p>
            <a:endParaRPr lang="en-NZ" sz="3200" dirty="0"/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987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93"/>
            <a:ext cx="10392176" cy="64293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823974"/>
                </a:solidFill>
                <a:latin typeface="Merriweather" panose="00000500000000000000" pitchFamily="2" charset="0"/>
              </a:rPr>
              <a:t>PRA and OIA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10392177" cy="3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500" b="1" dirty="0"/>
              <a:t>You can’t access information under the OIA if:</a:t>
            </a:r>
          </a:p>
          <a:p>
            <a:r>
              <a:rPr lang="en-NZ" sz="3200" dirty="0"/>
              <a:t>It was never created</a:t>
            </a:r>
          </a:p>
          <a:p>
            <a:r>
              <a:rPr lang="en-NZ" sz="3200" dirty="0"/>
              <a:t>It’s been filed in the wrong place</a:t>
            </a:r>
          </a:p>
          <a:p>
            <a:r>
              <a:rPr lang="en-NZ" sz="3200" dirty="0"/>
              <a:t>Its stored on obsolete technology</a:t>
            </a:r>
          </a:p>
          <a:p>
            <a:endParaRPr lang="en-NZ" sz="3200" dirty="0"/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350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93"/>
            <a:ext cx="10392176" cy="64293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823974"/>
                </a:solidFill>
                <a:latin typeface="Merriweather" panose="00000500000000000000" pitchFamily="2" charset="0"/>
              </a:rPr>
              <a:t>What is a public record?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10392177" cy="3744890"/>
          </a:xfrm>
        </p:spPr>
        <p:txBody>
          <a:bodyPr>
            <a:normAutofit/>
          </a:bodyPr>
          <a:lstStyle/>
          <a:p>
            <a:r>
              <a:rPr lang="en-NZ" sz="3200" dirty="0"/>
              <a:t>Claire Curran’s voice mail message</a:t>
            </a:r>
          </a:p>
          <a:p>
            <a:r>
              <a:rPr lang="en-NZ" sz="3200" dirty="0"/>
              <a:t>Related to an undisclosed meeting</a:t>
            </a:r>
          </a:p>
          <a:p>
            <a:r>
              <a:rPr lang="en-NZ" sz="3200" dirty="0"/>
              <a:t>RNZ Chairman refused to release the message</a:t>
            </a:r>
          </a:p>
          <a:p>
            <a:endParaRPr lang="en-NZ" sz="3200" dirty="0"/>
          </a:p>
          <a:p>
            <a:r>
              <a:rPr lang="en-NZ" sz="3200" dirty="0"/>
              <a:t>Yes – actually it is a public record</a:t>
            </a:r>
          </a:p>
          <a:p>
            <a:endParaRPr lang="en-NZ" sz="3200" dirty="0"/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953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93"/>
            <a:ext cx="10392176" cy="64293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823974"/>
                </a:solidFill>
                <a:latin typeface="Merriweather" panose="00000500000000000000" pitchFamily="2" charset="0"/>
              </a:rPr>
              <a:t>Common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10392177" cy="3403600"/>
          </a:xfrm>
        </p:spPr>
        <p:txBody>
          <a:bodyPr>
            <a:normAutofit/>
          </a:bodyPr>
          <a:lstStyle/>
          <a:p>
            <a:r>
              <a:rPr lang="en-NZ" sz="3200" dirty="0"/>
              <a:t>Search tools lacking</a:t>
            </a:r>
          </a:p>
          <a:p>
            <a:r>
              <a:rPr lang="en-NZ" sz="3200" dirty="0"/>
              <a:t>Legacy systems</a:t>
            </a:r>
          </a:p>
          <a:p>
            <a:r>
              <a:rPr lang="en-NZ" sz="3200" dirty="0"/>
              <a:t>Obsolete formats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2047B-1D52-4727-9446-975092B3F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88" y="1343461"/>
            <a:ext cx="4171078" cy="41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8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93"/>
            <a:ext cx="10392176" cy="64293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823974"/>
                </a:solidFill>
                <a:latin typeface="Merriweather" panose="00000500000000000000" pitchFamily="2" charset="0"/>
              </a:rPr>
              <a:t>Official information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10392177" cy="3403600"/>
          </a:xfrm>
        </p:spPr>
        <p:txBody>
          <a:bodyPr>
            <a:normAutofit/>
          </a:bodyPr>
          <a:lstStyle/>
          <a:p>
            <a:endParaRPr lang="en-NZ" sz="3200" dirty="0"/>
          </a:p>
          <a:p>
            <a:r>
              <a:rPr lang="en-NZ" sz="3200" dirty="0"/>
              <a:t>Lack of training</a:t>
            </a:r>
          </a:p>
          <a:p>
            <a:r>
              <a:rPr lang="en-NZ" sz="3200" dirty="0"/>
              <a:t>Issues working between multiple systems</a:t>
            </a:r>
          </a:p>
          <a:p>
            <a:r>
              <a:rPr lang="en-NZ" sz="3200" dirty="0"/>
              <a:t>Important meetings going undocumented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37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93"/>
            <a:ext cx="10392176" cy="64293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823974"/>
                </a:solidFill>
                <a:latin typeface="Merriweather" panose="00000500000000000000" pitchFamily="2" charset="0"/>
              </a:rPr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10392177" cy="3403600"/>
          </a:xfrm>
        </p:spPr>
        <p:txBody>
          <a:bodyPr>
            <a:normAutofit/>
          </a:bodyPr>
          <a:lstStyle/>
          <a:p>
            <a:r>
              <a:rPr lang="en-NZ" sz="3200" dirty="0"/>
              <a:t>Good governance</a:t>
            </a:r>
          </a:p>
          <a:p>
            <a:r>
              <a:rPr lang="en-NZ" sz="3200" dirty="0"/>
              <a:t>Treat information as a valuable asset</a:t>
            </a:r>
          </a:p>
          <a:p>
            <a:r>
              <a:rPr lang="en-NZ" sz="3200" dirty="0"/>
              <a:t>Know what information needs to be created and kept</a:t>
            </a:r>
          </a:p>
          <a:p>
            <a:endParaRPr lang="en-NZ" sz="3200" dirty="0"/>
          </a:p>
          <a:p>
            <a:pPr marL="0" indent="0" algn="ctr">
              <a:buNone/>
            </a:pPr>
            <a:r>
              <a:rPr lang="en-NZ" sz="3200" dirty="0"/>
              <a:t>“</a:t>
            </a:r>
            <a:r>
              <a:rPr lang="en-NZ" sz="3200" i="1" dirty="0"/>
              <a:t>Careless handling of precious information is a fundamental undermining of democracy” Peter </a:t>
            </a:r>
            <a:r>
              <a:rPr lang="en-NZ" sz="3200" i="1" dirty="0" err="1"/>
              <a:t>Boshier</a:t>
            </a:r>
            <a:endParaRPr lang="en-NZ" sz="3200" i="1" dirty="0"/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953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93"/>
            <a:ext cx="10392176" cy="64293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823974"/>
                </a:solidFill>
                <a:latin typeface="Merriweather" panose="00000500000000000000" pitchFamily="2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955"/>
            <a:ext cx="10392177" cy="3771095"/>
          </a:xfrm>
        </p:spPr>
        <p:txBody>
          <a:bodyPr>
            <a:normAutofit/>
          </a:bodyPr>
          <a:lstStyle/>
          <a:p>
            <a:r>
              <a:rPr lang="en-NZ" sz="3600" dirty="0"/>
              <a:t>Public Records Act 2005 (PRA)</a:t>
            </a:r>
          </a:p>
          <a:p>
            <a:r>
              <a:rPr lang="en-NZ" sz="3600" dirty="0"/>
              <a:t>Monitoring Framework</a:t>
            </a:r>
          </a:p>
          <a:p>
            <a:r>
              <a:rPr lang="en-NZ" sz="3600" dirty="0"/>
              <a:t>Findings from our survey</a:t>
            </a:r>
          </a:p>
          <a:p>
            <a:r>
              <a:rPr lang="en-NZ" sz="3600" dirty="0"/>
              <a:t>Relationship with the Official Information Act</a:t>
            </a:r>
          </a:p>
          <a:p>
            <a:pPr marL="0" indent="0">
              <a:buNone/>
            </a:pPr>
            <a:endParaRPr lang="en-NZ" sz="3200" dirty="0"/>
          </a:p>
          <a:p>
            <a:pPr marL="0" indent="0">
              <a:buNone/>
            </a:pPr>
            <a:endParaRPr lang="en-NZ" sz="3200" dirty="0"/>
          </a:p>
          <a:p>
            <a:pPr marL="0" indent="0">
              <a:buNone/>
            </a:pPr>
            <a:endParaRPr lang="en-NZ" sz="3200" dirty="0"/>
          </a:p>
          <a:p>
            <a:pPr marL="0" indent="0">
              <a:buNone/>
            </a:pPr>
            <a:endParaRPr lang="en-NZ" sz="3200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689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93"/>
            <a:ext cx="10392176" cy="64293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823974"/>
                </a:solidFill>
                <a:latin typeface="Merriweather" panose="00000500000000000000" pitchFamily="2" charset="0"/>
              </a:rPr>
              <a:t>Public Records Act 2005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10392177" cy="3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/>
              <a:t>Information is fundamental to open, transparent and accountable government.</a:t>
            </a:r>
          </a:p>
          <a:p>
            <a:pPr marL="0" indent="0">
              <a:buNone/>
            </a:pPr>
            <a:endParaRPr lang="en-NZ" sz="3200" dirty="0"/>
          </a:p>
          <a:p>
            <a:pPr marL="0" indent="0">
              <a:buNone/>
            </a:pPr>
            <a:r>
              <a:rPr lang="en-NZ" sz="3200" dirty="0"/>
              <a:t>The Public Records Act 2005 (PRA) exists to enable government accountability.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82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93"/>
            <a:ext cx="10392176" cy="64293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823974"/>
                </a:solidFill>
                <a:latin typeface="Merriweather" panose="00000500000000000000" pitchFamily="2" charset="0"/>
              </a:rPr>
              <a:t>Full and accurate records in the PRA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10392177" cy="3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/>
              <a:t>Section 17 covers:</a:t>
            </a:r>
          </a:p>
          <a:p>
            <a:r>
              <a:rPr lang="en-NZ" sz="3200" dirty="0"/>
              <a:t>Requirement to create and maintain full and accurate records</a:t>
            </a:r>
          </a:p>
          <a:p>
            <a:pPr lvl="1"/>
            <a:r>
              <a:rPr lang="en-NZ" sz="2800" dirty="0"/>
              <a:t>Including the records of any matter contracted out to an independent contractor</a:t>
            </a:r>
          </a:p>
          <a:p>
            <a:pPr lvl="1"/>
            <a:r>
              <a:rPr lang="en-NZ" sz="2800" dirty="0"/>
              <a:t>Must be in accessible form throughout lifecycle</a:t>
            </a:r>
          </a:p>
          <a:p>
            <a:pPr marL="0" indent="0">
              <a:buNone/>
            </a:pPr>
            <a:endParaRPr lang="en-NZ" sz="2000" dirty="0"/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581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93"/>
            <a:ext cx="10392176" cy="64293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823974"/>
                </a:solidFill>
                <a:latin typeface="Merriweather" panose="00000500000000000000" pitchFamily="2" charset="0"/>
              </a:rPr>
              <a:t>Monitoring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10392177" cy="3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/>
              <a:t>New monitoring framework encompasses:</a:t>
            </a:r>
          </a:p>
          <a:p>
            <a:pPr marL="0" indent="0">
              <a:buNone/>
            </a:pPr>
            <a:endParaRPr lang="en-NZ" sz="3200" dirty="0"/>
          </a:p>
          <a:p>
            <a:r>
              <a:rPr lang="en-NZ" sz="3200" dirty="0"/>
              <a:t>Annual survey</a:t>
            </a:r>
          </a:p>
          <a:p>
            <a:r>
              <a:rPr lang="en-NZ" sz="3200" dirty="0"/>
              <a:t>New PRA audit programme</a:t>
            </a:r>
          </a:p>
          <a:p>
            <a:r>
              <a:rPr lang="en-NZ" sz="3200" dirty="0"/>
              <a:t>Environmental scanning</a:t>
            </a:r>
          </a:p>
          <a:p>
            <a:pPr marL="0" indent="0">
              <a:buNone/>
            </a:pPr>
            <a:endParaRPr lang="en-NZ" sz="2000" dirty="0"/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650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FFB38E59-7EC3-496E-B006-AD278276F4A7}"/>
              </a:ext>
            </a:extLst>
          </p:cNvPr>
          <p:cNvSpPr txBox="1">
            <a:spLocks/>
          </p:cNvSpPr>
          <p:nvPr/>
        </p:nvSpPr>
        <p:spPr>
          <a:xfrm>
            <a:off x="668216" y="1160008"/>
            <a:ext cx="7772400" cy="119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NZ" sz="4000" b="1" dirty="0">
                <a:solidFill>
                  <a:srgbClr val="823974"/>
                </a:solidFill>
                <a:latin typeface="Merriweather" panose="00000500000000000000" pitchFamily="2" charset="0"/>
              </a:rPr>
              <a:t>Reporting</a:t>
            </a:r>
            <a:endParaRPr lang="en" sz="4000" b="1" dirty="0">
              <a:solidFill>
                <a:srgbClr val="823974"/>
              </a:solidFill>
              <a:latin typeface="Merriweather" panose="00000500000000000000" pitchFamily="2" charset="0"/>
            </a:endParaRPr>
          </a:p>
        </p:txBody>
      </p:sp>
      <p:sp>
        <p:nvSpPr>
          <p:cNvPr id="9" name="Shape 186">
            <a:extLst>
              <a:ext uri="{FF2B5EF4-FFF2-40B4-BE49-F238E27FC236}">
                <a16:creationId xmlns:a16="http://schemas.microsoft.com/office/drawing/2014/main" id="{6A770CA3-89D4-4905-A220-3D734708BF0C}"/>
              </a:ext>
            </a:extLst>
          </p:cNvPr>
          <p:cNvSpPr txBox="1">
            <a:spLocks/>
          </p:cNvSpPr>
          <p:nvPr/>
        </p:nvSpPr>
        <p:spPr>
          <a:xfrm>
            <a:off x="668216" y="4665208"/>
            <a:ext cx="7772400" cy="119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" sz="7200" dirty="0">
              <a:solidFill>
                <a:srgbClr val="823974"/>
              </a:solidFill>
              <a:latin typeface="Merriweather" panose="00000500000000000000" pitchFamily="2" charset="0"/>
            </a:endParaRPr>
          </a:p>
        </p:txBody>
      </p:sp>
      <p:sp>
        <p:nvSpPr>
          <p:cNvPr id="11" name="Shape 188">
            <a:extLst>
              <a:ext uri="{FF2B5EF4-FFF2-40B4-BE49-F238E27FC236}">
                <a16:creationId xmlns:a16="http://schemas.microsoft.com/office/drawing/2014/main" id="{9BB0793F-929D-4D8B-ADC7-2D2871246CDE}"/>
              </a:ext>
            </a:extLst>
          </p:cNvPr>
          <p:cNvSpPr txBox="1">
            <a:spLocks/>
          </p:cNvSpPr>
          <p:nvPr/>
        </p:nvSpPr>
        <p:spPr>
          <a:xfrm>
            <a:off x="668216" y="2912608"/>
            <a:ext cx="7772400" cy="119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NZ" sz="4800" dirty="0">
              <a:solidFill>
                <a:srgbClr val="823974"/>
              </a:solidFill>
              <a:latin typeface="Merriweather" panose="00000500000000000000" pitchFamily="2" charset="0"/>
            </a:endParaRPr>
          </a:p>
        </p:txBody>
      </p:sp>
      <p:sp>
        <p:nvSpPr>
          <p:cNvPr id="12" name="Shape 189">
            <a:extLst>
              <a:ext uri="{FF2B5EF4-FFF2-40B4-BE49-F238E27FC236}">
                <a16:creationId xmlns:a16="http://schemas.microsoft.com/office/drawing/2014/main" id="{E0A75FEB-411F-4F67-8547-448B7BB27756}"/>
              </a:ext>
            </a:extLst>
          </p:cNvPr>
          <p:cNvSpPr txBox="1">
            <a:spLocks/>
          </p:cNvSpPr>
          <p:nvPr/>
        </p:nvSpPr>
        <p:spPr>
          <a:xfrm rot="21392071">
            <a:off x="668216" y="3930353"/>
            <a:ext cx="7772400" cy="61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NZ" sz="2400" b="1" dirty="0">
              <a:latin typeface="Nunito Sans" panose="00000500000000000000" pitchFamily="2" charset="0"/>
            </a:endParaRP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7B98AD16-A5AC-476B-9C31-E2CA3FB68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2874" y="1286360"/>
            <a:ext cx="7632017" cy="51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93"/>
            <a:ext cx="10392176" cy="642938"/>
          </a:xfrm>
        </p:spPr>
        <p:txBody>
          <a:bodyPr>
            <a:normAutofit fontScale="90000"/>
          </a:bodyPr>
          <a:lstStyle/>
          <a:p>
            <a:r>
              <a:rPr lang="en-NZ" b="1" dirty="0">
                <a:solidFill>
                  <a:srgbClr val="823974"/>
                </a:solidFill>
                <a:latin typeface="Merriweather" panose="00000500000000000000" pitchFamily="2" charset="0"/>
              </a:rPr>
              <a:t>Survey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10392177" cy="3403600"/>
          </a:xfrm>
        </p:spPr>
        <p:txBody>
          <a:bodyPr>
            <a:normAutofit/>
          </a:bodyPr>
          <a:lstStyle/>
          <a:p>
            <a:r>
              <a:rPr lang="en-NZ" sz="3600" dirty="0"/>
              <a:t>Whole of system view of IM</a:t>
            </a:r>
          </a:p>
          <a:p>
            <a:r>
              <a:rPr lang="en-NZ" sz="3600" dirty="0"/>
              <a:t>Benchmarking</a:t>
            </a:r>
          </a:p>
          <a:p>
            <a:r>
              <a:rPr lang="en-NZ" sz="3600" dirty="0"/>
              <a:t>Improve our ongoing monitoring and reporting</a:t>
            </a:r>
          </a:p>
          <a:p>
            <a:r>
              <a:rPr lang="en-NZ" sz="3600" dirty="0"/>
              <a:t>Service delivery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710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159099"/>
            <a:ext cx="3651467" cy="11467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>
                <a:solidFill>
                  <a:srgbClr val="823974"/>
                </a:solidFill>
                <a:latin typeface="Merriweather" panose="00000500000000000000" pitchFamily="2" charset="0"/>
              </a:rPr>
              <a:t>Survey Findings</a:t>
            </a:r>
            <a:r>
              <a:rPr lang="en-US" sz="4400" b="1" dirty="0"/>
              <a:t>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976162-CA71-47F1-AEA4-D7FC16484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305870"/>
            <a:ext cx="3651466" cy="39179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Major gaps with implications for accountability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B4065A-2F29-48AC-A43F-1540711528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-2" b="1035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946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71B-AB00-4E64-A0C7-E36CDCE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65" y="1040524"/>
            <a:ext cx="10558670" cy="831139"/>
          </a:xfrm>
        </p:spPr>
        <p:txBody>
          <a:bodyPr>
            <a:noAutofit/>
          </a:bodyPr>
          <a:lstStyle/>
          <a:p>
            <a:r>
              <a:rPr lang="en-NZ" sz="4000" b="1" dirty="0">
                <a:solidFill>
                  <a:srgbClr val="823974"/>
                </a:solidFill>
                <a:latin typeface="Merriweather" panose="00000500000000000000" pitchFamily="2" charset="0"/>
              </a:rPr>
              <a:t>IM resourcing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DA1-52C4-40B5-B678-582F34C3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0"/>
            <a:ext cx="8753475" cy="3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2000" dirty="0">
              <a:latin typeface="Nunito Sans" panose="00000500000000000000" pitchFamily="2" charset="0"/>
            </a:endParaRP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63FB7-A199-4436-AE8C-0D50F18DCF00}"/>
              </a:ext>
            </a:extLst>
          </p:cNvPr>
          <p:cNvSpPr/>
          <p:nvPr/>
        </p:nvSpPr>
        <p:spPr>
          <a:xfrm>
            <a:off x="0" y="742950"/>
            <a:ext cx="4333875" cy="180975"/>
          </a:xfrm>
          <a:prstGeom prst="rect">
            <a:avLst/>
          </a:prstGeom>
          <a:solidFill>
            <a:srgbClr val="A3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0649E6-A796-4323-A334-6ED23B15C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655133"/>
              </p:ext>
            </p:extLst>
          </p:nvPr>
        </p:nvGraphicFramePr>
        <p:xfrm>
          <a:off x="816665" y="1871663"/>
          <a:ext cx="10558670" cy="457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63B9B91-6AEF-47E9-A47F-6B1072411DAC}"/>
              </a:ext>
            </a:extLst>
          </p:cNvPr>
          <p:cNvSpPr/>
          <p:nvPr/>
        </p:nvSpPr>
        <p:spPr>
          <a:xfrm>
            <a:off x="3358055" y="4146331"/>
            <a:ext cx="2737945" cy="1482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9360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7809213775E144917A697B9E9A768B" ma:contentTypeVersion="13" ma:contentTypeDescription="Create a new document." ma:contentTypeScope="" ma:versionID="5696c4a6a6e9912e28a3c4bc4e8ece1c">
  <xsd:schema xmlns:xsd="http://www.w3.org/2001/XMLSchema" xmlns:xs="http://www.w3.org/2001/XMLSchema" xmlns:p="http://schemas.microsoft.com/office/2006/metadata/properties" xmlns:ns3="4e334e0d-18f9-4b16-880f-ade38cc62a22" xmlns:ns4="99ad16ac-1317-4f7d-bed6-3b6cdab49c28" targetNamespace="http://schemas.microsoft.com/office/2006/metadata/properties" ma:root="true" ma:fieldsID="6a9d557a56a43fd6c2c1eea968092314" ns3:_="" ns4:_="">
    <xsd:import namespace="4e334e0d-18f9-4b16-880f-ade38cc62a22"/>
    <xsd:import namespace="99ad16ac-1317-4f7d-bed6-3b6cdab49c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34e0d-18f9-4b16-880f-ade38cc62a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d16ac-1317-4f7d-bed6-3b6cdab49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F94DCB-A425-4943-A45A-E9B4B9014C2A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99ad16ac-1317-4f7d-bed6-3b6cdab49c28"/>
    <ds:schemaRef ds:uri="4e334e0d-18f9-4b16-880f-ade38cc62a2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A479840-978E-4D30-8369-27B425FD0D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7BE071-9596-4161-AC4F-7A194D709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334e0d-18f9-4b16-880f-ade38cc62a22"/>
    <ds:schemaRef ds:uri="99ad16ac-1317-4f7d-bed6-3b6cdab49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407</Words>
  <Application>Microsoft Office PowerPoint</Application>
  <PresentationFormat>Widescreen</PresentationFormat>
  <Paragraphs>92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Merriweather</vt:lpstr>
      <vt:lpstr>Nunito Sans</vt:lpstr>
      <vt:lpstr>Office Theme</vt:lpstr>
      <vt:lpstr>Public recordkeeping and OIA</vt:lpstr>
      <vt:lpstr>Agenda</vt:lpstr>
      <vt:lpstr>Public Records Act 2005</vt:lpstr>
      <vt:lpstr>Full and accurate records in the PRA</vt:lpstr>
      <vt:lpstr>Monitoring Framework</vt:lpstr>
      <vt:lpstr>PowerPoint Presentation</vt:lpstr>
      <vt:lpstr>Survey benefits</vt:lpstr>
      <vt:lpstr>Survey Findings </vt:lpstr>
      <vt:lpstr>IM resourcing</vt:lpstr>
      <vt:lpstr>Risks to information</vt:lpstr>
      <vt:lpstr>PowerPoint Presentation</vt:lpstr>
      <vt:lpstr>2019 survey findings</vt:lpstr>
      <vt:lpstr>PRA and OIA</vt:lpstr>
      <vt:lpstr>What is a public record?</vt:lpstr>
      <vt:lpstr>Common themes</vt:lpstr>
      <vt:lpstr>Official information handling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SSC re PRA and OIA</dc:title>
  <dc:creator>Denise Williams</dc:creator>
  <cp:keywords/>
  <cp:lastModifiedBy>Stephen Moore</cp:lastModifiedBy>
  <cp:revision>98</cp:revision>
  <cp:lastPrinted>2019-07-01T19:55:49Z</cp:lastPrinted>
  <dcterms:created xsi:type="dcterms:W3CDTF">2019-03-24T22:45:01Z</dcterms:created>
  <dcterms:modified xsi:type="dcterms:W3CDTF">2020-07-26T21:56:51Z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0x010100B47809213775E144917A697B9E9A768B</vt:lpwstr>
  </property>
  <property fmtid="{D5CDD505-2E9C-101B-9397-08002B2CF9AE}" pid="3" name="e465bdb869294b63a41971fb36121f71">
    <vt:lpwstr>Correspondence|dcd6b05f-dc80-4336-b228-09aebf3d212c</vt:lpwstr>
  </property>
  <property fmtid="{D5CDD505-2E9C-101B-9397-08002B2CF9AE}" pid="4" name="_dlc_DocIdItemGuid">
    <vt:lpwstr>a8c31230-cea0-417f-9afc-790cdb55bf6e</vt:lpwstr>
  </property>
  <property fmtid="{D5CDD505-2E9C-101B-9397-08002B2CF9AE}" pid="5" name="TaxKeyword">
    <vt:lpwstr/>
  </property>
  <property fmtid="{D5CDD505-2E9C-101B-9397-08002B2CF9AE}" pid="6" name="DIAPublicationType">
    <vt:lpwstr/>
  </property>
  <property fmtid="{D5CDD505-2E9C-101B-9397-08002B2CF9AE}" pid="7" name="e8ccfea7b7ec4ddb9fdaf4ec311b9040">
    <vt:lpwstr/>
  </property>
  <property fmtid="{D5CDD505-2E9C-101B-9397-08002B2CF9AE}" pid="8" name="DIAPlanningDocumentType">
    <vt:lpwstr/>
  </property>
  <property fmtid="{D5CDD505-2E9C-101B-9397-08002B2CF9AE}" pid="9" name="C3Topic">
    <vt:lpwstr>1149;#Stakeholder Engagement|30569d8b-174b-4c2c-86be-55baa4930591</vt:lpwstr>
  </property>
  <property fmtid="{D5CDD505-2E9C-101B-9397-08002B2CF9AE}" pid="10" name="DIAMediaDocumentType">
    <vt:lpwstr/>
  </property>
  <property fmtid="{D5CDD505-2E9C-101B-9397-08002B2CF9AE}" pid="11" name="DIASecurityClassification">
    <vt:lpwstr>2;#UNCLASSIFIED|875d92a8-67e2-4a32-9472-8fe99549e1eb</vt:lpwstr>
  </property>
  <property fmtid="{D5CDD505-2E9C-101B-9397-08002B2CF9AE}" pid="12" name="DIAEmailContentType">
    <vt:lpwstr>5;#Correspondence|dcd6b05f-dc80-4336-b228-09aebf3d212c</vt:lpwstr>
  </property>
  <property fmtid="{D5CDD505-2E9C-101B-9397-08002B2CF9AE}" pid="13" name="a589601cca5546da8207558b0ab9f345">
    <vt:lpwstr/>
  </property>
  <property fmtid="{D5CDD505-2E9C-101B-9397-08002B2CF9AE}" pid="14" name="i28b9986768b4bdc9097ebfaa8aca6b3">
    <vt:lpwstr/>
  </property>
  <property fmtid="{D5CDD505-2E9C-101B-9397-08002B2CF9AE}" pid="15" name="l682234a3adf48b991e2b54dd8ccb5e9">
    <vt:lpwstr>Correspondence|dcd6b05f-dc80-4336-b228-09aebf3d212c</vt:lpwstr>
  </property>
  <property fmtid="{D5CDD505-2E9C-101B-9397-08002B2CF9AE}" pid="16" name="g3953d1b83a046269b26e0de4d1247d2">
    <vt:lpwstr/>
  </property>
  <property fmtid="{D5CDD505-2E9C-101B-9397-08002B2CF9AE}" pid="17" name="h5e56633cc72452ca321613833be468a">
    <vt:lpwstr/>
  </property>
  <property fmtid="{D5CDD505-2E9C-101B-9397-08002B2CF9AE}" pid="18" name="DIALegislation">
    <vt:lpwstr/>
  </property>
  <property fmtid="{D5CDD505-2E9C-101B-9397-08002B2CF9AE}" pid="19" name="DIAAdministrationDocumentType">
    <vt:lpwstr/>
  </property>
  <property fmtid="{D5CDD505-2E9C-101B-9397-08002B2CF9AE}" pid="20" name="DIAAnalysisDocumentType">
    <vt:lpwstr/>
  </property>
  <property fmtid="{D5CDD505-2E9C-101B-9397-08002B2CF9AE}" pid="21" name="me65b864575b44c5be3a1d4f0a44cab1">
    <vt:lpwstr/>
  </property>
  <property fmtid="{D5CDD505-2E9C-101B-9397-08002B2CF9AE}" pid="22" name="DIABriefingType">
    <vt:lpwstr/>
  </property>
  <property fmtid="{D5CDD505-2E9C-101B-9397-08002B2CF9AE}" pid="23" name="fb61ba71444e4fc78cc74b7ede437999">
    <vt:lpwstr/>
  </property>
  <property fmtid="{D5CDD505-2E9C-101B-9397-08002B2CF9AE}" pid="24" name="DIABriefingAudience">
    <vt:lpwstr/>
  </property>
  <property fmtid="{D5CDD505-2E9C-101B-9397-08002B2CF9AE}" pid="25" name="f177978bc5b44bf5980a681a1d0ffd89">
    <vt:lpwstr/>
  </property>
  <property fmtid="{D5CDD505-2E9C-101B-9397-08002B2CF9AE}" pid="26" name="DIAReportDocumentType">
    <vt:lpwstr/>
  </property>
  <property fmtid="{D5CDD505-2E9C-101B-9397-08002B2CF9AE}" pid="27" name="k89c00b1ef964d87b74c1a02005598c7">
    <vt:lpwstr/>
  </property>
  <property fmtid="{D5CDD505-2E9C-101B-9397-08002B2CF9AE}" pid="28" name="DIAMeetingDocumentType">
    <vt:lpwstr/>
  </property>
  <property fmtid="{D5CDD505-2E9C-101B-9397-08002B2CF9AE}" pid="29" name="o9945a9135d549079b7c00415d4587d7">
    <vt:lpwstr/>
  </property>
  <property fmtid="{D5CDD505-2E9C-101B-9397-08002B2CF9AE}" pid="30" name="md81bc1fccfc4974a3abe31b7f0131f1">
    <vt:lpwstr/>
  </property>
  <property fmtid="{D5CDD505-2E9C-101B-9397-08002B2CF9AE}" pid="31" name="DIAPortfolio">
    <vt:lpwstr/>
  </property>
</Properties>
</file>